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16"/>
  </p:notesMasterIdLst>
  <p:sldIdLst>
    <p:sldId id="263" r:id="rId4"/>
    <p:sldId id="266" r:id="rId5"/>
    <p:sldId id="258" r:id="rId6"/>
    <p:sldId id="261" r:id="rId7"/>
    <p:sldId id="262" r:id="rId8"/>
    <p:sldId id="265" r:id="rId9"/>
    <p:sldId id="259" r:id="rId10"/>
    <p:sldId id="274" r:id="rId11"/>
    <p:sldId id="275" r:id="rId12"/>
    <p:sldId id="276" r:id="rId13"/>
    <p:sldId id="277" r:id="rId14"/>
    <p:sldId id="267" r:id="rId15"/>
  </p:sldIdLst>
  <p:sldSz cx="9144000" cy="6858000" type="letter"/>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15"/>
    <a:srgbClr val="600012"/>
    <a:srgbClr val="A80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89627" autoAdjust="0"/>
  </p:normalViewPr>
  <p:slideViewPr>
    <p:cSldViewPr>
      <p:cViewPr varScale="1">
        <p:scale>
          <a:sx n="101" d="100"/>
          <a:sy n="101" d="100"/>
        </p:scale>
        <p:origin x="-1830" y="-84"/>
      </p:cViewPr>
      <p:guideLst>
        <p:guide orient="horz" pos="2160"/>
        <p:guide pos="2880"/>
      </p:guideLst>
    </p:cSldViewPr>
  </p:slideViewPr>
  <p:outlineViewPr>
    <p:cViewPr>
      <p:scale>
        <a:sx n="33" d="100"/>
        <a:sy n="33" d="100"/>
      </p:scale>
      <p:origin x="0" y="31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A7FDC-56ED-4F7F-8438-D6E4069CF897}" type="datetimeFigureOut">
              <a:rPr lang="ru-RU" smtClean="0"/>
              <a:t>14.08.2017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B40632-FC69-4C18-85AB-C75B9247A590}" type="slidenum">
              <a:rPr lang="ru-RU" smtClean="0"/>
              <a:t>‹#›</a:t>
            </a:fld>
            <a:endParaRPr lang="ru-RU" dirty="0"/>
          </a:p>
        </p:txBody>
      </p:sp>
    </p:spTree>
    <p:extLst>
      <p:ext uri="{BB962C8B-B14F-4D97-AF65-F5344CB8AC3E}">
        <p14:creationId xmlns:p14="http://schemas.microsoft.com/office/powerpoint/2010/main" val="139435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6"/>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14.08.2017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2" name="Title 1"/>
          <p:cNvSpPr>
            <a:spLocks noGrp="1"/>
          </p:cNvSpPr>
          <p:nvPr>
            <p:ph type="ctrTitle"/>
          </p:nvPr>
        </p:nvSpPr>
        <p:spPr>
          <a:xfrm>
            <a:off x="817581" y="3132291"/>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14.08.2017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14.08.2017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95632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14.08.2017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01937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14.08.2017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147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14.08.2017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5544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14.08.2017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9302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14.08.2017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2763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14.08.2017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55627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14.08.2017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4785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14.08.2017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14.08.2017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84730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14.08.2017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06060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14.08.2017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72897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1473795" y="5052546"/>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ctrTitle"/>
          </p:nvPr>
        </p:nvSpPr>
        <p:spPr>
          <a:xfrm>
            <a:off x="817581" y="3132291"/>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24435712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9049503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33195" y="2172648"/>
            <a:ext cx="5966666" cy="2423347"/>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35983828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14.08.2017</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6268904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14.08.2017</a:t>
            </a:fld>
            <a:endParaRPr lang="ru-RU"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41667747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14.08.2017</a:t>
            </a:fld>
            <a:endParaRPr lang="ru-RU"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5014858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14.08.2017</a:t>
            </a:fld>
            <a:endParaRPr lang="ru-RU"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659744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7"/>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14.08.2017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7" y="731520"/>
            <a:ext cx="4017085" cy="4894731"/>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14.08.2017</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119272418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4475175" y="1143001"/>
            <a:ext cx="4114800"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14.08.2017</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15721928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10002788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14.08.2017</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5161350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14.08.2017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14.08.2017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14.08.2017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14.08.2017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7" y="731520"/>
            <a:ext cx="4017085" cy="4894731"/>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14.08.2017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1"/>
            <a:ext cx="4114800"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14.08.2017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14.08.2017</a:t>
            </a:fld>
            <a:endParaRPr lang="ru-RU" dirty="0"/>
          </a:p>
        </p:txBody>
      </p:sp>
      <p:sp>
        <p:nvSpPr>
          <p:cNvPr id="5" name="Footer Placeholder 4"/>
          <p:cNvSpPr>
            <a:spLocks noGrp="1"/>
          </p:cNvSpPr>
          <p:nvPr>
            <p:ph type="ftr" sz="quarter" idx="3"/>
          </p:nvPr>
        </p:nvSpPr>
        <p:spPr>
          <a:xfrm>
            <a:off x="457200"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14.08.2017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89091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solidFill>
                  <a:prstClr val="black">
                    <a:lumMod val="50000"/>
                    <a:lumOff val="50000"/>
                  </a:prstClr>
                </a:solidFill>
              </a:rPr>
              <a:pPr/>
              <a:t>14.08.2017</a:t>
            </a:fld>
            <a:endParaRPr lang="ru-RU" dirty="0">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extLst>
      <p:ext uri="{BB962C8B-B14F-4D97-AF65-F5344CB8AC3E}">
        <p14:creationId xmlns:p14="http://schemas.microsoft.com/office/powerpoint/2010/main" val="25628948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4" name="Подзаголовок 2"/>
          <p:cNvSpPr txBox="1">
            <a:spLocks/>
          </p:cNvSpPr>
          <p:nvPr/>
        </p:nvSpPr>
        <p:spPr>
          <a:xfrm>
            <a:off x="5076056" y="4581128"/>
            <a:ext cx="3600400" cy="17526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6900" b="1" dirty="0" smtClean="0">
                <a:solidFill>
                  <a:srgbClr val="FFFF00"/>
                </a:solidFill>
                <a:latin typeface="Arial Black" panose="020B0A04020102020204" pitchFamily="34" charset="0"/>
              </a:rPr>
              <a:t>ПАСПОРТ</a:t>
            </a:r>
          </a:p>
          <a:p>
            <a:r>
              <a:rPr lang="ru-RU" sz="4000" b="1" dirty="0" smtClean="0">
                <a:solidFill>
                  <a:srgbClr val="FFFF00"/>
                </a:solidFill>
                <a:latin typeface="Arial Black" panose="020B0A04020102020204" pitchFamily="34" charset="0"/>
              </a:rPr>
              <a:t>БЕЗОПАСНОСТИ</a:t>
            </a:r>
          </a:p>
          <a:p>
            <a:r>
              <a:rPr lang="ru-RU" sz="4000" b="1" dirty="0" smtClean="0">
                <a:solidFill>
                  <a:srgbClr val="FFFF00"/>
                </a:solidFill>
                <a:latin typeface="Arial Black" panose="020B0A04020102020204" pitchFamily="34" charset="0"/>
              </a:rPr>
              <a:t> ШКОЛЬНИКА</a:t>
            </a:r>
            <a:endParaRPr lang="ru-RU" sz="4000" b="1" dirty="0">
              <a:solidFill>
                <a:srgbClr val="FFFF00"/>
              </a:solidFill>
              <a:latin typeface="Arial Black" panose="020B0A04020102020204" pitchFamily="34" charset="0"/>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592" t="22258" r="53130" b="36073"/>
          <a:stretch/>
        </p:blipFill>
        <p:spPr bwMode="auto">
          <a:xfrm>
            <a:off x="6036365" y="980729"/>
            <a:ext cx="1679782" cy="306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710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8138864"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pic>
        <p:nvPicPr>
          <p:cNvPr id="8" name="Рисунок 7"/>
          <p:cNvPicPr/>
          <p:nvPr/>
        </p:nvPicPr>
        <p:blipFill>
          <a:blip r:embed="rId2" cstate="print"/>
          <a:srcRect/>
          <a:stretch>
            <a:fillRect/>
          </a:stretch>
        </p:blipFill>
        <p:spPr bwMode="auto">
          <a:xfrm>
            <a:off x="395537" y="332656"/>
            <a:ext cx="8352928" cy="5688631"/>
          </a:xfrm>
          <a:prstGeom prst="rect">
            <a:avLst/>
          </a:prstGeom>
          <a:noFill/>
          <a:ln w="9525">
            <a:noFill/>
            <a:miter lim="800000"/>
            <a:headEnd/>
            <a:tailEnd/>
          </a:ln>
        </p:spPr>
      </p:pic>
    </p:spTree>
    <p:extLst>
      <p:ext uri="{BB962C8B-B14F-4D97-AF65-F5344CB8AC3E}">
        <p14:creationId xmlns:p14="http://schemas.microsoft.com/office/powerpoint/2010/main" val="3178120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3754760"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2100" dirty="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  </a:t>
            </a:r>
          </a:p>
        </p:txBody>
      </p:sp>
      <p:sp>
        <p:nvSpPr>
          <p:cNvPr id="7" name="Заголовок 1"/>
          <p:cNvSpPr txBox="1">
            <a:spLocks/>
          </p:cNvSpPr>
          <p:nvPr/>
        </p:nvSpPr>
        <p:spPr>
          <a:xfrm>
            <a:off x="520266" y="270665"/>
            <a:ext cx="3844094" cy="7100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908720"/>
            <a:ext cx="3754760" cy="5184576"/>
          </a:xfrm>
        </p:spPr>
        <p:txBody>
          <a:bodyPr>
            <a:noAutofit/>
          </a:bodyPr>
          <a:lstStyle/>
          <a:p>
            <a:pPr marL="0" indent="0" algn="just">
              <a:spcBef>
                <a:spcPts val="0"/>
              </a:spcBef>
              <a:spcAft>
                <a:spcPts val="0"/>
              </a:spcAft>
              <a:buNone/>
            </a:pPr>
            <a:r>
              <a:rPr lang="ru-RU" sz="1200" b="1" dirty="0" smtClean="0">
                <a:latin typeface="Times New Roman" panose="02020603050405020304" pitchFamily="18" charset="0"/>
                <a:cs typeface="Times New Roman" panose="02020603050405020304" pitchFamily="18" charset="0"/>
              </a:rPr>
              <a:t>   Избегайте больших скоплений людей. </a:t>
            </a:r>
            <a:r>
              <a:rPr lang="ru-RU" sz="1200" dirty="0" smtClean="0">
                <a:latin typeface="Times New Roman" panose="02020603050405020304" pitchFamily="18" charset="0"/>
                <a:cs typeface="Times New Roman" panose="02020603050405020304" pitchFamily="18" charset="0"/>
              </a:rPr>
              <a:t>Не присоединяйтесь к толпе, как бы ни хотелось посмотреть на происходящие события.</a:t>
            </a:r>
          </a:p>
          <a:p>
            <a:pPr marL="0" indent="0" algn="just">
              <a:spcBef>
                <a:spcPts val="0"/>
              </a:spcBef>
              <a:spcAft>
                <a:spcPts val="0"/>
              </a:spcAft>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Если оказались в толпе, позвольте ей нести вас, но попытайтесь выбраться из нее.</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Глубоко вдохните и разведите согнутые в локтях руки чуть в стороны, чтобы грудная клетка не была сдавлена.</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давка приняла угрожающий характер, немедленно, не раздумывая, освободитель от любой ноши, прежде всего от сумки на длинном ремне и шарфа.</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что-то уронили, ни в коем случае не наклоняйтесь, чтобы поднять.</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вы упали, постарайтесь как можно быстрее подняться на ноги.  При этом не опирайтесь на руки (их могут отдавить или сломать). Старайтесь хоть на мгновение встать на подошвы или носки. Обретя опору, «выныривайте», резко оттолкнувшись от земли ногами. Если встать не удается, свернитесь клубком, защитите голову предплечьями, а ладонями прикройте затылок.</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При возникновении паники старайтесь сохранить спокойствие и способность трезво оценивать ситуацию. Во время массовых беспорядков постарайтесь не попасть в толпу как участников, так и зрителей - вы можете попасть в зону действия бойцов спецподразделений.</a:t>
            </a:r>
          </a:p>
        </p:txBody>
      </p:sp>
      <p:sp>
        <p:nvSpPr>
          <p:cNvPr id="9" name="Заголовок 1"/>
          <p:cNvSpPr txBox="1">
            <a:spLocks/>
          </p:cNvSpPr>
          <p:nvPr/>
        </p:nvSpPr>
        <p:spPr>
          <a:xfrm>
            <a:off x="4860032" y="116632"/>
            <a:ext cx="4104456" cy="9221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ПОВЕДЕНИЕ В ТОЛПЕ</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2" name="Прямоугольник 1"/>
          <p:cNvSpPr/>
          <p:nvPr/>
        </p:nvSpPr>
        <p:spPr>
          <a:xfrm>
            <a:off x="520266" y="328846"/>
            <a:ext cx="4425521" cy="369332"/>
          </a:xfrm>
          <a:prstGeom prst="rect">
            <a:avLst/>
          </a:prstGeom>
        </p:spPr>
        <p:txBody>
          <a:bodyPr wrap="square">
            <a:spAutoFit/>
          </a:bodyPr>
          <a:lstStyle/>
          <a:p>
            <a:pPr lvl="0"/>
            <a:r>
              <a:rPr lang="ru-RU" dirty="0">
                <a:solidFill>
                  <a:srgbClr val="0070C0"/>
                </a:solidFill>
                <a:latin typeface="Arial" panose="020B0604020202020204" pitchFamily="34" charset="0"/>
                <a:cs typeface="Arial" panose="020B0604020202020204" pitchFamily="34" charset="0"/>
              </a:rPr>
              <a:t>ЧТО ДЕЛАТЬ ПРИ УГРОЗЕ ТЕРАКТА?</a:t>
            </a:r>
            <a:endParaRPr lang="ru-RU" sz="2000" dirty="0">
              <a:solidFill>
                <a:srgbClr val="0070C0"/>
              </a:solidFill>
              <a:latin typeface="Arial" panose="020B0604020202020204" pitchFamily="34" charset="0"/>
              <a:cs typeface="Arial" panose="020B0604020202020204" pitchFamily="34" charset="0"/>
            </a:endParaRPr>
          </a:p>
        </p:txBody>
      </p:sp>
      <p:sp>
        <p:nvSpPr>
          <p:cNvPr id="13" name="Объект 2"/>
          <p:cNvSpPr txBox="1">
            <a:spLocks/>
          </p:cNvSpPr>
          <p:nvPr/>
        </p:nvSpPr>
        <p:spPr>
          <a:xfrm>
            <a:off x="609600" y="980728"/>
            <a:ext cx="3754760" cy="51929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2100" dirty="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  </a:t>
            </a:r>
            <a:r>
              <a:rPr lang="ru-RU" sz="2100" b="1" dirty="0" smtClean="0">
                <a:latin typeface="Times New Roman" panose="02020603050405020304" pitchFamily="18" charset="0"/>
                <a:cs typeface="Times New Roman" panose="02020603050405020304" pitchFamily="18" charset="0"/>
              </a:rPr>
              <a:t>О </a:t>
            </a:r>
            <a:r>
              <a:rPr lang="ru-RU" sz="2200" b="1" dirty="0" smtClean="0">
                <a:latin typeface="Times New Roman" panose="02020603050405020304" pitchFamily="18" charset="0"/>
                <a:cs typeface="Times New Roman" panose="02020603050405020304" pitchFamily="18" charset="0"/>
              </a:rPr>
              <a:t>возможности опасности взрыва можно судить по следующим признакам</a:t>
            </a:r>
            <a:r>
              <a:rPr lang="en-US" sz="2200" b="1" dirty="0" smtClean="0">
                <a:latin typeface="Times New Roman" panose="02020603050405020304" pitchFamily="18" charset="0"/>
                <a:cs typeface="Times New Roman" panose="02020603050405020304" pitchFamily="18" charset="0"/>
              </a:rPr>
              <a:t>:</a:t>
            </a: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Проволока или шнур, натянутые в неожиданном месте</a:t>
            </a:r>
            <a:r>
              <a:rPr lang="en-US" sz="2200" dirty="0" smtClean="0">
                <a:latin typeface="Times New Roman" panose="02020603050405020304" pitchFamily="18" charset="0"/>
                <a:cs typeface="Times New Roman" panose="02020603050405020304" pitchFamily="18" charset="0"/>
              </a:rPr>
              <a:t>;</a:t>
            </a: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Сумка или предмет, оставленные в автобусе, на вокзале, у входа в здание</a:t>
            </a:r>
            <a:r>
              <a:rPr lang="en-US" sz="2200" dirty="0" smtClean="0">
                <a:latin typeface="Times New Roman" panose="02020603050405020304" pitchFamily="18" charset="0"/>
                <a:cs typeface="Times New Roman" panose="02020603050405020304" pitchFamily="18" charset="0"/>
              </a:rPr>
              <a:t>;</a:t>
            </a:r>
            <a:endParaRPr lang="ru-RU" sz="2200" dirty="0" smtClean="0">
              <a:latin typeface="Times New Roman" panose="02020603050405020304" pitchFamily="18" charset="0"/>
              <a:cs typeface="Times New Roman" panose="02020603050405020304" pitchFamily="18" charset="0"/>
            </a:endParaRP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Провода, свисающие из-под кузова машины</a:t>
            </a:r>
            <a:r>
              <a:rPr lang="en-US" sz="2200" dirty="0" smtClean="0">
                <a:latin typeface="Times New Roman" panose="02020603050405020304" pitchFamily="18" charset="0"/>
                <a:cs typeface="Times New Roman" panose="02020603050405020304" pitchFamily="18" charset="0"/>
              </a:rPr>
              <a:t>;</a:t>
            </a: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Свежезасыпанная яма на обочине дороги</a:t>
            </a:r>
            <a:r>
              <a:rPr lang="en-US" sz="2200" dirty="0" smtClean="0">
                <a:latin typeface="Times New Roman" panose="02020603050405020304" pitchFamily="18" charset="0"/>
                <a:cs typeface="Times New Roman" panose="02020603050405020304" pitchFamily="18" charset="0"/>
              </a:rPr>
              <a:t>;</a:t>
            </a:r>
            <a:endParaRPr lang="ru-RU" sz="2200" dirty="0" smtClean="0">
              <a:latin typeface="Times New Roman" panose="02020603050405020304" pitchFamily="18" charset="0"/>
              <a:cs typeface="Times New Roman" panose="02020603050405020304" pitchFamily="18" charset="0"/>
            </a:endParaRPr>
          </a:p>
          <a:p>
            <a:pPr marL="216000" indent="-216000" algn="just">
              <a:spcBef>
                <a:spcPts val="300"/>
              </a:spcBef>
              <a:buFont typeface="Arial" panose="020B0604020202020204" pitchFamily="34" charset="0"/>
              <a:buAutoNum type="arabicPeriod"/>
            </a:pPr>
            <a:r>
              <a:rPr lang="ru-RU" sz="2200" dirty="0" smtClean="0">
                <a:latin typeface="Times New Roman" panose="02020603050405020304" pitchFamily="18" charset="0"/>
                <a:cs typeface="Times New Roman" panose="02020603050405020304" pitchFamily="18" charset="0"/>
              </a:rPr>
              <a:t>Посылка, пришедшая по почте от неизвестного адресата. Такие послания лучше не вскрывать, даже обыкновенное письмо может стать вместилищем яда или бактериологической «бомбы».</a:t>
            </a:r>
          </a:p>
          <a:p>
            <a:pPr marL="0" indent="0" algn="just">
              <a:spcBef>
                <a:spcPts val="300"/>
              </a:spcBef>
              <a:buNone/>
            </a:pPr>
            <a:r>
              <a:rPr lang="ru-RU" sz="2200" b="1" dirty="0" smtClean="0">
                <a:latin typeface="Times New Roman" panose="02020603050405020304" pitchFamily="18" charset="0"/>
                <a:cs typeface="Times New Roman" panose="02020603050405020304" pitchFamily="18" charset="0"/>
              </a:rPr>
              <a:t>   Что делать? </a:t>
            </a:r>
            <a:r>
              <a:rPr lang="ru-RU" sz="2200" dirty="0" smtClean="0">
                <a:latin typeface="Times New Roman" panose="02020603050405020304" pitchFamily="18" charset="0"/>
                <a:cs typeface="Times New Roman" panose="02020603050405020304" pitchFamily="18" charset="0"/>
              </a:rPr>
              <a:t>Ни в коем случае не прикасаться! О подозрительном предмете немедленно сообщите взрослым, позвоните в полицию или МЧС.</a:t>
            </a:r>
          </a:p>
          <a:p>
            <a:pPr marL="0" indent="0" algn="just">
              <a:spcBef>
                <a:spcPts val="300"/>
              </a:spcBef>
              <a:buNone/>
            </a:pPr>
            <a:r>
              <a:rPr lang="ru-RU" sz="2200" b="1" dirty="0" smtClean="0">
                <a:latin typeface="Times New Roman" panose="02020603050405020304" pitchFamily="18" charset="0"/>
                <a:cs typeface="Times New Roman" panose="02020603050405020304" pitchFamily="18" charset="0"/>
              </a:rPr>
              <a:t>   Помните, что с угрозой террористических актов шутить нельзя!  </a:t>
            </a:r>
            <a:r>
              <a:rPr lang="ru-RU" sz="2200" dirty="0" smtClean="0">
                <a:latin typeface="Times New Roman" panose="02020603050405020304" pitchFamily="18" charset="0"/>
                <a:cs typeface="Times New Roman" panose="02020603050405020304" pitchFamily="18" charset="0"/>
              </a:rPr>
              <a:t>Сообщениями по телефону о бомбе, заложенной якобы в школе, нерадивые ученики пытаются сорвать уроки. Как правило, таких «лжетеррористов» ловят, каким бы телефоном они не пользовались. Наказание несут как сами «шутники», так и их родители</a:t>
            </a:r>
            <a:r>
              <a:rPr lang="ru-RU" sz="21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54339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23528" y="558697"/>
            <a:ext cx="4104456" cy="56604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ТЕЛЕФОНЫ ЭКСТРЕННЫХ СЛУЖБ</a:t>
            </a:r>
          </a:p>
          <a:p>
            <a:r>
              <a:rPr lang="ru-RU" sz="1800" dirty="0" smtClean="0">
                <a:solidFill>
                  <a:srgbClr val="0070C0"/>
                </a:solidFill>
                <a:latin typeface="Arial" panose="020B0604020202020204" pitchFamily="34" charset="0"/>
                <a:cs typeface="Arial" panose="020B0604020202020204" pitchFamily="34" charset="0"/>
              </a:rPr>
              <a:t>(помощь круглосуточно)</a:t>
            </a:r>
            <a:endParaRPr lang="ru-RU" sz="2000" dirty="0" smtClean="0">
              <a:solidFill>
                <a:srgbClr val="0070C0"/>
              </a:solidFill>
              <a:latin typeface="Arial" panose="020B0604020202020204" pitchFamily="34" charset="0"/>
              <a:cs typeface="Arial" panose="020B0604020202020204"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168036047"/>
              </p:ext>
            </p:extLst>
          </p:nvPr>
        </p:nvGraphicFramePr>
        <p:xfrm>
          <a:off x="467544" y="1484784"/>
          <a:ext cx="5040560" cy="1962912"/>
        </p:xfrm>
        <a:graphic>
          <a:graphicData uri="http://schemas.openxmlformats.org/drawingml/2006/table">
            <a:tbl>
              <a:tblPr firstRow="1" firstCol="1" bandRow="1"/>
              <a:tblGrid>
                <a:gridCol w="2160240"/>
                <a:gridCol w="2880320"/>
              </a:tblGrid>
              <a:tr h="280416">
                <a:tc>
                  <a:txBody>
                    <a:bodyPr/>
                    <a:lstStyle/>
                    <a:p>
                      <a:pPr algn="ctr">
                        <a:lnSpc>
                          <a:spcPct val="115000"/>
                        </a:lnSpc>
                        <a:spcAft>
                          <a:spcPts val="0"/>
                        </a:spcAft>
                      </a:pPr>
                      <a:r>
                        <a:rPr lang="ru-RU" sz="1600" dirty="0">
                          <a:solidFill>
                            <a:srgbClr val="0033CC"/>
                          </a:solidFill>
                          <a:effectLst/>
                          <a:latin typeface="Times New Roman"/>
                          <a:ea typeface="Calibri"/>
                          <a:cs typeface="Times New Roman"/>
                        </a:rPr>
                        <a:t>Название службы</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33CC"/>
                          </a:solidFill>
                          <a:effectLst/>
                          <a:latin typeface="Times New Roman"/>
                          <a:ea typeface="Calibri"/>
                          <a:cs typeface="Times New Roman"/>
                        </a:rPr>
                        <a:t>Номер телефона</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832">
                <a:tc>
                  <a:txBody>
                    <a:bodyPr/>
                    <a:lstStyle/>
                    <a:p>
                      <a:pPr>
                        <a:lnSpc>
                          <a:spcPct val="115000"/>
                        </a:lnSpc>
                        <a:spcAft>
                          <a:spcPts val="0"/>
                        </a:spcAft>
                      </a:pPr>
                      <a:r>
                        <a:rPr lang="ru-RU" sz="1600" b="1" dirty="0">
                          <a:solidFill>
                            <a:srgbClr val="FF0000"/>
                          </a:solidFill>
                          <a:effectLst/>
                          <a:latin typeface="Times New Roman"/>
                          <a:ea typeface="Calibri"/>
                          <a:cs typeface="Times New Roman"/>
                        </a:rPr>
                        <a:t>Единый телефон службы спасения</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FF0000"/>
                          </a:solidFill>
                          <a:effectLst/>
                          <a:latin typeface="Times New Roman"/>
                          <a:ea typeface="Calibri"/>
                          <a:cs typeface="Times New Roman"/>
                        </a:rPr>
                        <a:t>112</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a:effectLst/>
                          <a:latin typeface="Times New Roman"/>
                          <a:ea typeface="Calibri"/>
                          <a:cs typeface="Times New Roman"/>
                        </a:rPr>
                        <a:t>Пожарная охрана</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01 (101 с сотового телефона )</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a:effectLst/>
                          <a:latin typeface="Times New Roman"/>
                          <a:ea typeface="Calibri"/>
                          <a:cs typeface="Times New Roman"/>
                        </a:rPr>
                        <a:t>Полиция</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02 (102 с сотового телефона )</a:t>
                      </a:r>
                      <a:endParaRPr lang="ru-RU" sz="1600" dirty="0" smtClean="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a:effectLst/>
                          <a:latin typeface="Times New Roman"/>
                          <a:ea typeface="Calibri"/>
                          <a:cs typeface="Times New Roman"/>
                        </a:rPr>
                        <a:t>Скорая помощь</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03 (103 с сотового телефона )</a:t>
                      </a:r>
                      <a:endParaRPr lang="ru-RU" sz="1600" dirty="0" smtClean="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a:txBody>
                    <a:bodyPr/>
                    <a:lstStyle/>
                    <a:p>
                      <a:pPr>
                        <a:lnSpc>
                          <a:spcPct val="115000"/>
                        </a:lnSpc>
                        <a:spcAft>
                          <a:spcPts val="0"/>
                        </a:spcAft>
                      </a:pPr>
                      <a:r>
                        <a:rPr lang="ru-RU" sz="1600" b="1" dirty="0" smtClean="0">
                          <a:effectLst/>
                          <a:latin typeface="Times New Roman"/>
                          <a:ea typeface="Calibri"/>
                          <a:cs typeface="Times New Roman"/>
                        </a:rPr>
                        <a:t>Газовая служба</a:t>
                      </a:r>
                      <a:endParaRPr lang="ru-RU"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effectLst/>
                          <a:latin typeface="Times New Roman"/>
                          <a:ea typeface="Calibri"/>
                          <a:cs typeface="Times New Roman"/>
                        </a:rPr>
                        <a:t>04 (104 с сотового телефона )</a:t>
                      </a:r>
                      <a:endParaRPr lang="ru-RU" sz="1600" dirty="0" smtClean="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 name="Рисунок 14"/>
          <p:cNvPicPr/>
          <p:nvPr/>
        </p:nvPicPr>
        <p:blipFill>
          <a:blip r:embed="rId2" cstate="print">
            <a:clrChange>
              <a:clrFrom>
                <a:srgbClr val="FBFEFC"/>
              </a:clrFrom>
              <a:clrTo>
                <a:srgbClr val="FBFEFC">
                  <a:alpha val="0"/>
                </a:srgbClr>
              </a:clrTo>
            </a:clrChange>
          </a:blip>
          <a:srcRect/>
          <a:stretch>
            <a:fillRect/>
          </a:stretch>
        </p:blipFill>
        <p:spPr bwMode="auto">
          <a:xfrm>
            <a:off x="5724128" y="1844826"/>
            <a:ext cx="2664296" cy="2785647"/>
          </a:xfrm>
          <a:prstGeom prst="rect">
            <a:avLst/>
          </a:prstGeom>
          <a:noFill/>
          <a:ln w="9525">
            <a:noFill/>
            <a:miter lim="800000"/>
            <a:headEnd/>
            <a:tailEnd/>
          </a:ln>
        </p:spPr>
      </p:pic>
      <p:sp>
        <p:nvSpPr>
          <p:cNvPr id="16" name="Заголовок 1"/>
          <p:cNvSpPr txBox="1">
            <a:spLocks/>
          </p:cNvSpPr>
          <p:nvPr/>
        </p:nvSpPr>
        <p:spPr>
          <a:xfrm>
            <a:off x="179512" y="3573017"/>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000" dirty="0" smtClean="0">
              <a:solidFill>
                <a:srgbClr val="0070C0"/>
              </a:solidFill>
              <a:latin typeface="Arial" panose="020B0604020202020204" pitchFamily="34" charset="0"/>
              <a:cs typeface="Arial" panose="020B0604020202020204" pitchFamily="34" charset="0"/>
            </a:endParaRPr>
          </a:p>
        </p:txBody>
      </p:sp>
      <p:sp>
        <p:nvSpPr>
          <p:cNvPr id="17" name="Прямоугольник 16"/>
          <p:cNvSpPr/>
          <p:nvPr/>
        </p:nvSpPr>
        <p:spPr>
          <a:xfrm>
            <a:off x="467544" y="429309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17"/>
          <p:cNvSpPr/>
          <p:nvPr/>
        </p:nvSpPr>
        <p:spPr>
          <a:xfrm>
            <a:off x="467544" y="465313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Прямоугольник 18"/>
          <p:cNvSpPr/>
          <p:nvPr/>
        </p:nvSpPr>
        <p:spPr>
          <a:xfrm>
            <a:off x="467544" y="501317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Прямоугольник 19"/>
          <p:cNvSpPr/>
          <p:nvPr/>
        </p:nvSpPr>
        <p:spPr>
          <a:xfrm>
            <a:off x="467544" y="5373216"/>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885244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004048" y="1124744"/>
            <a:ext cx="3754760" cy="4896544"/>
          </a:xfrm>
        </p:spPr>
        <p:txBody>
          <a:bodyPr>
            <a:normAutofit fontScale="92500" lnSpcReduction="10000"/>
          </a:bodyPr>
          <a:lstStyle/>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Паспорт, который ты держишь в руках, поможет тебе получить знания по очень важному предмету – основам безопасности жизнедеятельности. Наш мир очень не прост. И опасностей, подстерегающих человека дома, на улице и во время отдыха сегодня,  к сожалению, стало гораздо больше, чем во времена твоих бабушек и дедушек.</a:t>
            </a:r>
          </a:p>
          <a:p>
            <a:pPr marL="0" indent="0" algn="just">
              <a:spcBef>
                <a:spcPts val="300"/>
              </a:spcBef>
              <a:buNone/>
            </a:pP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Ты, конечно, можешь сказать</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«Мне придут на помощь». И это правда. </a:t>
            </a:r>
            <a:endParaRPr lang="en-US" sz="1600" dirty="0" smtClean="0">
              <a:latin typeface="Times New Roman" panose="02020603050405020304" pitchFamily="18" charset="0"/>
              <a:cs typeface="Times New Roman" panose="02020603050405020304" pitchFamily="18" charset="0"/>
            </a:endParaRPr>
          </a:p>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В любое время дня и ночи специальные службы, пожарные и спасатели готовы помочь всем, кто попал в беду. Но бывают ситуации, когда ждать помощь нет времени, когда одна минута может сохранить жизнь тебе, твоим друзьям и родным. Знания о том, как поступить в том или ином случае, умелые действия одного человека могут предотвратить беду.</a:t>
            </a:r>
          </a:p>
          <a:p>
            <a:pPr marL="0" indent="0" algn="just">
              <a:spcBef>
                <a:spcPts val="300"/>
              </a:spcBef>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Будь готов к любым жизненным ситуациям и ничего не бойся! </a:t>
            </a:r>
            <a:endParaRPr lang="ru-RU" sz="1600" b="1" dirty="0">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4860032" y="620690"/>
            <a:ext cx="4104456" cy="70153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УВАЖАЕМЫЙ ШКОЛЬНИК!</a:t>
            </a:r>
            <a:endParaRPr lang="ru-RU" sz="2000" dirty="0" smtClean="0">
              <a:solidFill>
                <a:srgbClr val="0070C0"/>
              </a:solidFill>
              <a:latin typeface="Arial" panose="020B0604020202020204" pitchFamily="34" charset="0"/>
              <a:cs typeface="Arial" panose="020B0604020202020204" pitchFamily="34" charset="0"/>
            </a:endParaRPr>
          </a:p>
        </p:txBody>
      </p:sp>
      <p:sp>
        <p:nvSpPr>
          <p:cNvPr id="2" name="Прямоугольник 1"/>
          <p:cNvSpPr/>
          <p:nvPr/>
        </p:nvSpPr>
        <p:spPr>
          <a:xfrm>
            <a:off x="323528" y="908720"/>
            <a:ext cx="1152128"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бъект 2"/>
          <p:cNvSpPr txBox="1">
            <a:spLocks/>
          </p:cNvSpPr>
          <p:nvPr/>
        </p:nvSpPr>
        <p:spPr>
          <a:xfrm>
            <a:off x="1547664" y="836712"/>
            <a:ext cx="1440160"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ФАМИЛИЯ</a:t>
            </a:r>
            <a:endParaRPr lang="ru-RU" sz="1600" b="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763688" y="1124744"/>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бъект 2"/>
          <p:cNvSpPr txBox="1">
            <a:spLocks/>
          </p:cNvSpPr>
          <p:nvPr/>
        </p:nvSpPr>
        <p:spPr>
          <a:xfrm>
            <a:off x="1547664" y="1772816"/>
            <a:ext cx="1440160"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ИМЯ</a:t>
            </a:r>
            <a:endParaRPr lang="ru-RU" sz="1600" b="1"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1763688" y="1484784"/>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p:nvSpPr>
        <p:spPr>
          <a:xfrm>
            <a:off x="1763688" y="2060848"/>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17"/>
          <p:cNvSpPr/>
          <p:nvPr/>
        </p:nvSpPr>
        <p:spPr>
          <a:xfrm>
            <a:off x="1763688" y="2636912"/>
            <a:ext cx="23042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Объект 2"/>
          <p:cNvSpPr txBox="1">
            <a:spLocks/>
          </p:cNvSpPr>
          <p:nvPr/>
        </p:nvSpPr>
        <p:spPr>
          <a:xfrm>
            <a:off x="1547664" y="2348880"/>
            <a:ext cx="1440160"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школа</a:t>
            </a:r>
            <a:endParaRPr lang="ru-RU" sz="1600" b="1" dirty="0">
              <a:latin typeface="Times New Roman" panose="02020603050405020304" pitchFamily="18" charset="0"/>
              <a:cs typeface="Times New Roman" panose="02020603050405020304" pitchFamily="18" charset="0"/>
            </a:endParaRPr>
          </a:p>
        </p:txBody>
      </p:sp>
      <p:sp>
        <p:nvSpPr>
          <p:cNvPr id="20" name="Объект 2"/>
          <p:cNvSpPr txBox="1">
            <a:spLocks/>
          </p:cNvSpPr>
          <p:nvPr/>
        </p:nvSpPr>
        <p:spPr>
          <a:xfrm>
            <a:off x="1763688" y="3037148"/>
            <a:ext cx="1440160" cy="36004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endParaRPr lang="ru-RU" sz="1600" b="1" dirty="0">
              <a:latin typeface="Times New Roman" panose="02020603050405020304" pitchFamily="18" charset="0"/>
              <a:cs typeface="Times New Roman" panose="02020603050405020304" pitchFamily="18" charset="0"/>
            </a:endParaRPr>
          </a:p>
        </p:txBody>
      </p:sp>
      <p:sp>
        <p:nvSpPr>
          <p:cNvPr id="21" name="Объект 2"/>
          <p:cNvSpPr txBox="1">
            <a:spLocks/>
          </p:cNvSpPr>
          <p:nvPr/>
        </p:nvSpPr>
        <p:spPr>
          <a:xfrm>
            <a:off x="251520" y="3077344"/>
            <a:ext cx="792088" cy="279648"/>
          </a:xfrm>
          <a:prstGeom prst="rect">
            <a:avLst/>
          </a:prstGeom>
        </p:spPr>
        <p:txBody>
          <a:bodyPr vert="horz" lIns="91440" tIns="45720" rIns="91440" bIns="45720" rtlCol="0">
            <a:normAutofit fontScale="850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ts val="300"/>
              </a:spcBef>
              <a:buFont typeface="Georgia" pitchFamily="18" charset="0"/>
              <a:buNone/>
            </a:pPr>
            <a:endParaRPr lang="ru-RU" sz="1600" b="1"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2771800" y="3109157"/>
            <a:ext cx="1296144" cy="247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Прямоугольник 22"/>
          <p:cNvSpPr/>
          <p:nvPr/>
        </p:nvSpPr>
        <p:spPr>
          <a:xfrm>
            <a:off x="899592" y="3109157"/>
            <a:ext cx="864096" cy="247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Объект 2"/>
          <p:cNvSpPr txBox="1">
            <a:spLocks/>
          </p:cNvSpPr>
          <p:nvPr/>
        </p:nvSpPr>
        <p:spPr>
          <a:xfrm>
            <a:off x="72008" y="3501008"/>
            <a:ext cx="2627784"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a:t>
            </a:r>
            <a:endParaRPr lang="ru-RU" sz="1600" b="1"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323528" y="3789040"/>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рямоугольник 25"/>
          <p:cNvSpPr/>
          <p:nvPr/>
        </p:nvSpPr>
        <p:spPr>
          <a:xfrm>
            <a:off x="323528" y="4149080"/>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бъект 2"/>
          <p:cNvSpPr txBox="1">
            <a:spLocks/>
          </p:cNvSpPr>
          <p:nvPr/>
        </p:nvSpPr>
        <p:spPr>
          <a:xfrm>
            <a:off x="107504" y="4509120"/>
            <a:ext cx="2232248" cy="288032"/>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300"/>
              </a:spcBef>
              <a:buFont typeface="Georgia" pitchFamily="18" charset="0"/>
              <a:buNone/>
            </a:pPr>
            <a:r>
              <a:rPr lang="ru-RU" sz="1600" dirty="0" smtClean="0">
                <a:latin typeface="Times New Roman" panose="02020603050405020304" pitchFamily="18" charset="0"/>
                <a:cs typeface="Times New Roman" panose="02020603050405020304" pitchFamily="18" charset="0"/>
              </a:rPr>
              <a:t>  </a:t>
            </a:r>
            <a:endParaRPr lang="ru-RU" sz="1600" b="1"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2771800" y="4549317"/>
            <a:ext cx="1296144" cy="247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707343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3754760" cy="526496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Не открывайте дверь никому</a:t>
            </a:r>
            <a:r>
              <a:rPr lang="ru-RU" sz="1800" dirty="0" smtClean="0">
                <a:latin typeface="Times New Roman" panose="02020603050405020304" pitchFamily="18" charset="0"/>
                <a:cs typeface="Times New Roman" panose="02020603050405020304" pitchFamily="18" charset="0"/>
              </a:rPr>
              <a:t>, не посмотрев в глазок, и  не снимайте цепочку. Запомните, что ни один сотрудник полиции, работник медицины, пожарной охраны, коммунальных предприятий не будет требовать у ребенка открыть двери при отсутствии взрослых. Запоминайте таких посетителей и сообщайте о подобных визитах родителям. При настойчивых попытках попасть в квартиру, вскрыть двери, в спорных ситуациях незамедлительно сообщайте родителям и по телефонам экстренного вызова. При отсутствии телефона или его отключении попытайтесь привлечь внимание окружающих</a:t>
            </a:r>
            <a:r>
              <a:rPr lang="en-US" sz="1800" dirty="0" smtClean="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 позвать на помощь из окна, стучать по трубам отопления или водопровода, выбросить в окно заметные предметы и так далее.</a:t>
            </a:r>
          </a:p>
          <a:p>
            <a:pPr marL="0" indent="0" algn="just">
              <a:spcBef>
                <a:spcPts val="300"/>
              </a:spcBef>
              <a:buFont typeface="Arial" panose="020B0604020202020204" pitchFamily="34" charset="0"/>
              <a:buNone/>
            </a:pPr>
            <a:r>
              <a:rPr lang="ru-RU" sz="1800" b="1" dirty="0" smtClean="0">
                <a:latin typeface="Times New Roman" panose="02020603050405020304" pitchFamily="18" charset="0"/>
                <a:cs typeface="Times New Roman" panose="02020603050405020304" pitchFamily="18" charset="0"/>
              </a:rPr>
              <a:t>   Не открывайте дверь, если глазок  закрыт с другой стороны, если на площадке никого не видно.</a:t>
            </a:r>
          </a:p>
          <a:p>
            <a:pPr marL="0" indent="0" algn="just">
              <a:spcBef>
                <a:spcPts val="300"/>
              </a:spcBef>
              <a:buFont typeface="Arial" panose="020B0604020202020204" pitchFamily="34" charset="0"/>
              <a:buNone/>
            </a:pPr>
            <a:r>
              <a:rPr lang="ru-RU" sz="1800" dirty="0" smtClean="0">
                <a:latin typeface="Times New Roman" panose="02020603050405020304" pitchFamily="18" charset="0"/>
                <a:cs typeface="Times New Roman" panose="02020603050405020304" pitchFamily="18" charset="0"/>
              </a:rPr>
              <a:t>Если потеряли ключи, не бойтесь сразу сказать об этом  родителям. Не оставляйте в дверях записок – это привлекает внимание посторонних. </a:t>
            </a:r>
          </a:p>
          <a:p>
            <a:pPr marL="0" indent="0" algn="just">
              <a:spcBef>
                <a:spcPts val="300"/>
              </a:spcBef>
              <a:buFont typeface="Arial" panose="020B0604020202020204" pitchFamily="34" charset="0"/>
              <a:buNone/>
            </a:pPr>
            <a:r>
              <a:rPr lang="ru-RU" sz="1800" b="1" dirty="0" smtClean="0">
                <a:latin typeface="Times New Roman" panose="02020603050405020304" pitchFamily="18" charset="0"/>
                <a:cs typeface="Times New Roman" panose="02020603050405020304" pitchFamily="18" charset="0"/>
              </a:rPr>
              <a:t>   Не входите в лифт с подозрительными и незнакомыми людьми</a:t>
            </a:r>
            <a:r>
              <a:rPr lang="ru-RU" sz="1800" dirty="0" smtClean="0">
                <a:latin typeface="Times New Roman" panose="02020603050405020304" pitchFamily="18" charset="0"/>
                <a:cs typeface="Times New Roman" panose="02020603050405020304" pitchFamily="18" charset="0"/>
              </a:rPr>
              <a:t>, а если попутчик уже вошел в лифт, контролируйте его поведение, повернувшись к нему лицом.</a:t>
            </a:r>
          </a:p>
        </p:txBody>
      </p:sp>
      <p:sp>
        <p:nvSpPr>
          <p:cNvPr id="7" name="Заголовок 1"/>
          <p:cNvSpPr txBox="1">
            <a:spLocks/>
          </p:cNvSpPr>
          <p:nvPr/>
        </p:nvSpPr>
        <p:spPr>
          <a:xfrm>
            <a:off x="279191" y="270663"/>
            <a:ext cx="4104456" cy="63805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ОДИН ДОМА</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908720"/>
            <a:ext cx="3754760" cy="5184576"/>
          </a:xfrm>
        </p:spPr>
        <p:txBody>
          <a:bodyPr>
            <a:normAutofit fontScale="85000" lnSpcReduction="20000"/>
          </a:bodyPr>
          <a:lstStyle/>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Электрическая энергия – верный помощник человека. Но она может нанести и непоправимый вред здоровью, если при ее использовании не соблюдать меры предосторожности, не выполнять элементарных правил безопасности.</a:t>
            </a:r>
          </a:p>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Любые электрические приборы и оборудование, </a:t>
            </a:r>
            <a:r>
              <a:rPr lang="ru-RU" sz="1600" dirty="0" smtClean="0">
                <a:latin typeface="Times New Roman" panose="02020603050405020304" pitchFamily="18" charset="0"/>
                <a:cs typeface="Times New Roman" panose="02020603050405020304" pitchFamily="18" charset="0"/>
              </a:rPr>
              <a:t>независимо от уровня напряжения,</a:t>
            </a:r>
            <a:r>
              <a:rPr lang="ru-RU" sz="1600" b="1" dirty="0" smtClean="0">
                <a:latin typeface="Times New Roman" panose="02020603050405020304" pitchFamily="18" charset="0"/>
                <a:cs typeface="Times New Roman" panose="02020603050405020304" pitchFamily="18" charset="0"/>
              </a:rPr>
              <a:t> являются потенциальными источниками опасности</a:t>
            </a:r>
            <a:r>
              <a:rPr lang="ru-RU" sz="1600" dirty="0" smtClean="0">
                <a:latin typeface="Times New Roman" panose="02020603050405020304" pitchFamily="18" charset="0"/>
                <a:cs typeface="Times New Roman" panose="02020603050405020304" pitchFamily="18" charset="0"/>
              </a:rPr>
              <a:t>.</a:t>
            </a:r>
          </a:p>
          <a:p>
            <a:pPr marL="0" indent="0" algn="just">
              <a:spcBef>
                <a:spcPts val="300"/>
              </a:spcBef>
              <a:buNone/>
            </a:pPr>
            <a:r>
              <a:rPr lang="ru-RU" sz="1600" dirty="0" smtClean="0">
                <a:latin typeface="Times New Roman" panose="02020603050405020304" pitchFamily="18" charset="0"/>
                <a:cs typeface="Times New Roman" panose="02020603050405020304" pitchFamily="18" charset="0"/>
              </a:rPr>
              <a:t>  Никогда </a:t>
            </a:r>
            <a:r>
              <a:rPr lang="ru-RU" sz="1600" b="1" dirty="0" smtClean="0">
                <a:latin typeface="Times New Roman" panose="02020603050405020304" pitchFamily="18" charset="0"/>
                <a:cs typeface="Times New Roman" panose="02020603050405020304" pitchFamily="18" charset="0"/>
              </a:rPr>
              <a:t>не вытирайте мокрой тряпкой </a:t>
            </a:r>
            <a:r>
              <a:rPr lang="ru-RU" sz="1600" dirty="0" smtClean="0">
                <a:latin typeface="Times New Roman" panose="02020603050405020304" pitchFamily="18" charset="0"/>
                <a:cs typeface="Times New Roman" panose="02020603050405020304" pitchFamily="18" charset="0"/>
              </a:rPr>
              <a:t>даже выключенные </a:t>
            </a:r>
            <a:r>
              <a:rPr lang="ru-RU" sz="1600" b="1" dirty="0" smtClean="0">
                <a:latin typeface="Times New Roman" panose="02020603050405020304" pitchFamily="18" charset="0"/>
                <a:cs typeface="Times New Roman" panose="02020603050405020304" pitchFamily="18" charset="0"/>
              </a:rPr>
              <a:t>электросветильники.  </a:t>
            </a:r>
            <a:r>
              <a:rPr lang="ru-RU" sz="1600" dirty="0" smtClean="0">
                <a:latin typeface="Times New Roman" panose="02020603050405020304" pitchFamily="18" charset="0"/>
                <a:cs typeface="Times New Roman" panose="02020603050405020304" pitchFamily="18" charset="0"/>
              </a:rPr>
              <a:t>Одновременно прикасаться к электроприборам и заземленных предметам смертельно  опасно.</a:t>
            </a:r>
          </a:p>
          <a:p>
            <a:pPr marL="0" indent="0" algn="just">
              <a:spcBef>
                <a:spcPts val="300"/>
              </a:spcBef>
              <a:buNone/>
            </a:pPr>
            <a:r>
              <a:rPr lang="ru-RU" sz="1600" b="1" dirty="0" smtClean="0">
                <a:latin typeface="Times New Roman" panose="02020603050405020304" pitchFamily="18" charset="0"/>
                <a:cs typeface="Times New Roman" panose="02020603050405020304" pitchFamily="18" charset="0"/>
              </a:rPr>
              <a:t>   Не наматывайте провод на горячий утюг.</a:t>
            </a:r>
          </a:p>
          <a:p>
            <a:pPr marL="0" indent="0" algn="just">
              <a:spcBef>
                <a:spcPts val="300"/>
              </a:spcBef>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Не включайте в одну розетку несколько электроприборов. </a:t>
            </a:r>
            <a:r>
              <a:rPr lang="ru-RU" sz="1600" dirty="0" smtClean="0">
                <a:latin typeface="Times New Roman" panose="02020603050405020304" pitchFamily="18" charset="0"/>
                <a:cs typeface="Times New Roman" panose="02020603050405020304" pitchFamily="18" charset="0"/>
              </a:rPr>
              <a:t>Когда вынимаете вилку из розетки, не тяните за шнур, он может оборваться, и могут оголиться провода, находящиеся под напряжением.  Всегда придерживайте розетку одной рукой, а другой держите вилку.</a:t>
            </a:r>
          </a:p>
          <a:p>
            <a:pPr marL="0" indent="0" algn="just">
              <a:spcBef>
                <a:spcPts val="300"/>
              </a:spcBef>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Не оставляйте включенный прибор без присмотра.</a:t>
            </a:r>
            <a:endParaRPr lang="ru-RU" sz="1600" b="1"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116632"/>
            <a:ext cx="4104456" cy="9221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ОСТОРОЖНО, ЭЛЕКТРИЧЕСТВО</a:t>
            </a:r>
            <a:endParaRPr lang="ru-RU" sz="2000" dirty="0" smtClean="0">
              <a:solidFill>
                <a:srgbClr val="0070C0"/>
              </a:solidFill>
              <a:latin typeface="Arial" panose="020B0604020202020204" pitchFamily="34" charset="0"/>
              <a:cs typeface="Arial" panose="020B0604020202020204" pitchFamily="34"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3324733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80728"/>
            <a:ext cx="3754760" cy="51929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Если вы разбили градусник, помните главное – </a:t>
            </a:r>
            <a:r>
              <a:rPr lang="ru-RU" sz="2100" b="1" dirty="0">
                <a:solidFill>
                  <a:prstClr val="black"/>
                </a:solidFill>
                <a:latin typeface="Times New Roman" panose="02020603050405020304" pitchFamily="18" charset="0"/>
                <a:cs typeface="Times New Roman" panose="02020603050405020304" pitchFamily="18" charset="0"/>
              </a:rPr>
              <a:t>убирать ртуть надо тщательно и быстро. </a:t>
            </a:r>
            <a:r>
              <a:rPr lang="ru-RU" sz="2100" dirty="0">
                <a:solidFill>
                  <a:prstClr val="black"/>
                </a:solidFill>
                <a:latin typeface="Times New Roman" panose="02020603050405020304" pitchFamily="18" charset="0"/>
                <a:cs typeface="Times New Roman" panose="02020603050405020304" pitchFamily="18" charset="0"/>
              </a:rPr>
              <a:t>Перед сбором ртути наденьте марлевую повязку и резиновые перчатки</a:t>
            </a:r>
            <a:r>
              <a:rPr lang="en-US" sz="2100" dirty="0">
                <a:solidFill>
                  <a:prstClr val="black"/>
                </a:solidFill>
                <a:latin typeface="Times New Roman" panose="02020603050405020304" pitchFamily="18" charset="0"/>
                <a:cs typeface="Times New Roman" panose="02020603050405020304" pitchFamily="18" charset="0"/>
              </a:rPr>
              <a:t>:</a:t>
            </a:r>
            <a:r>
              <a:rPr lang="ru-RU" sz="2100" dirty="0">
                <a:solidFill>
                  <a:prstClr val="black"/>
                </a:solidFill>
                <a:latin typeface="Times New Roman" panose="02020603050405020304" pitchFamily="18" charset="0"/>
                <a:cs typeface="Times New Roman" panose="02020603050405020304" pitchFamily="18" charset="0"/>
              </a:rPr>
              <a:t>  вещество не должно соприкасаться с обнаженными участками кожи.</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Ограничьте место аварии. Ртуть прилипает к поверхностям и может быть легко разнесена на подошвах обуви по другим участкам помещения.</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Максимально тщательно соберите ртуть и все разбившиеся части градусника в стеклянную банку с холодной водой, плотно закройте закручивающейся крышкой. Вода нужна для того, чтобы ртуть не испарялась. Банку держите вдали от нагревательных приборов.</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Мелкие капельки можно собрать с помощью шприца, резиновой груши, двух листов бумаги, </a:t>
            </a:r>
            <a:r>
              <a:rPr lang="ru-RU" sz="2100" dirty="0" err="1">
                <a:solidFill>
                  <a:prstClr val="black"/>
                </a:solidFill>
                <a:latin typeface="Times New Roman" panose="02020603050405020304" pitchFamily="18" charset="0"/>
                <a:cs typeface="Times New Roman" panose="02020603050405020304" pitchFamily="18" charset="0"/>
              </a:rPr>
              <a:t>лекопластыря</a:t>
            </a:r>
            <a:r>
              <a:rPr lang="ru-RU" sz="2100" dirty="0">
                <a:solidFill>
                  <a:prstClr val="black"/>
                </a:solidFill>
                <a:latin typeface="Times New Roman" panose="02020603050405020304" pitchFamily="18" charset="0"/>
                <a:cs typeface="Times New Roman" panose="02020603050405020304" pitchFamily="18" charset="0"/>
              </a:rPr>
              <a:t>, скотча, мокрой газеты.</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Место разлива ртути обработайте концентрированных раствором марганцовки или хлорной извести.</a:t>
            </a:r>
          </a:p>
          <a:p>
            <a:pPr marL="0" lvl="0" indent="0" algn="just">
              <a:spcBef>
                <a:spcPts val="300"/>
              </a:spcBef>
              <a:buNone/>
            </a:pPr>
            <a:r>
              <a:rPr lang="ru-RU" sz="2100" b="1" dirty="0">
                <a:solidFill>
                  <a:prstClr val="black"/>
                </a:solidFill>
                <a:latin typeface="Times New Roman" panose="02020603050405020304" pitchFamily="18" charset="0"/>
                <a:cs typeface="Times New Roman" panose="02020603050405020304" pitchFamily="18" charset="0"/>
              </a:rPr>
              <a:t>   Откройте окна и проветрите помещение.</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Если и остались какие-либо испарения, пусть выветриваются в окно.</a:t>
            </a:r>
          </a:p>
          <a:p>
            <a:pPr marL="0" lvl="0" indent="0" algn="just">
              <a:spcBef>
                <a:spcPts val="300"/>
              </a:spcBef>
              <a:buNone/>
            </a:pPr>
            <a:r>
              <a:rPr lang="ru-RU" sz="2100" dirty="0">
                <a:solidFill>
                  <a:prstClr val="black"/>
                </a:solidFill>
                <a:latin typeface="Times New Roman" panose="02020603050405020304" pitchFamily="18" charset="0"/>
                <a:cs typeface="Times New Roman" panose="02020603050405020304" pitchFamily="18" charset="0"/>
              </a:rPr>
              <a:t>   Вызовите специалистов, позвонив в службу «112».  </a:t>
            </a:r>
            <a:r>
              <a:rPr lang="ru-RU" sz="2100" b="1" dirty="0">
                <a:solidFill>
                  <a:prstClr val="black"/>
                </a:solidFill>
                <a:latin typeface="Times New Roman" panose="02020603050405020304" pitchFamily="18" charset="0"/>
                <a:cs typeface="Times New Roman" panose="02020603050405020304" pitchFamily="18" charset="0"/>
              </a:rPr>
              <a:t>Нельзя  выбрасывать разбившийся термометр в мусоропровод, подметать ртуть веником, собирать ртуть при помощи пылесоса, спускать ртуть в канализацию.</a:t>
            </a:r>
            <a:endParaRPr lang="ru-RU" sz="2100" dirty="0">
              <a:solidFill>
                <a:prstClr val="black"/>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279191" y="270665"/>
            <a:ext cx="4104456" cy="7100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a:solidFill>
                  <a:srgbClr val="0070C0"/>
                </a:solidFill>
                <a:latin typeface="Arial" panose="020B0604020202020204" pitchFamily="34" charset="0"/>
                <a:cs typeface="Arial" panose="020B0604020202020204" pitchFamily="34" charset="0"/>
              </a:rPr>
              <a:t>ЕСЛИ ВЫ РАЗБИЛИ ГРАДУСНИК</a:t>
            </a:r>
            <a:endParaRPr lang="ru-RU" sz="2000" dirty="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908721"/>
            <a:ext cx="3816424" cy="5054551"/>
          </a:xfrm>
        </p:spPr>
        <p:txBody>
          <a:bodyPr>
            <a:noAutofit/>
          </a:bodyPr>
          <a:lstStyle/>
          <a:p>
            <a:pPr marL="0" indent="0" algn="just">
              <a:spcBef>
                <a:spcPts val="0"/>
              </a:spcBef>
              <a:spcAft>
                <a:spcPts val="0"/>
              </a:spcAft>
              <a:buNone/>
            </a:pPr>
            <a:r>
              <a:rPr lang="ru-RU" sz="1200" b="1"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Помните, что степень агрессивности собаки зависит не только от породы, но прежде всего от ее воспитания и поведения хозяина.</a:t>
            </a:r>
          </a:p>
          <a:p>
            <a:pPr marL="0" indent="0" algn="just">
              <a:spcBef>
                <a:spcPts val="0"/>
              </a:spcBef>
              <a:spcAft>
                <a:spcPts val="0"/>
              </a:spcAft>
              <a:buNone/>
            </a:pPr>
            <a:r>
              <a:rPr lang="ru-RU" sz="1300" b="1" dirty="0" smtClean="0">
                <a:latin typeface="Times New Roman" panose="02020603050405020304" pitchFamily="18" charset="0"/>
                <a:cs typeface="Times New Roman" panose="02020603050405020304" pitchFamily="18" charset="0"/>
              </a:rPr>
              <a:t>   Никогда не дразните собаку! </a:t>
            </a:r>
            <a:r>
              <a:rPr lang="ru-RU" sz="1300" dirty="0" smtClean="0">
                <a:latin typeface="Times New Roman" panose="02020603050405020304" pitchFamily="18" charset="0"/>
                <a:cs typeface="Times New Roman" panose="02020603050405020304" pitchFamily="18" charset="0"/>
              </a:rPr>
              <a:t>Как правило, собака никогда не бросается на человека первой. Учтите, что улыбку животные воспринимают как оскал зубов, пристальный взгляд в глаза как вызов на поединок.. Лучше сделать так, как поступает собака, признавая свое поражение – </a:t>
            </a:r>
            <a:r>
              <a:rPr lang="ru-RU" sz="1300" b="1" dirty="0" smtClean="0">
                <a:latin typeface="Times New Roman" panose="02020603050405020304" pitchFamily="18" charset="0"/>
                <a:cs typeface="Times New Roman" panose="02020603050405020304" pitchFamily="18" charset="0"/>
              </a:rPr>
              <a:t>отведите взгляд в сторону, ведите себя спокойно и миролюбиво</a:t>
            </a:r>
            <a:r>
              <a:rPr lang="ru-RU" sz="1300" dirty="0" smtClean="0">
                <a:latin typeface="Times New Roman" panose="02020603050405020304" pitchFamily="18" charset="0"/>
                <a:cs typeface="Times New Roman" panose="02020603050405020304" pitchFamily="18" charset="0"/>
              </a:rPr>
              <a:t>.</a:t>
            </a:r>
          </a:p>
          <a:p>
            <a:pPr marL="0" indent="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   Старайтесь близко не подходить к бездомным собакам, какими бы безобидными они не казались. Такое приближение может спровоцировать у них вспышку агрессии.</a:t>
            </a:r>
          </a:p>
          <a:p>
            <a:pPr marL="0" indent="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   Перед тем, как укусить ,собака подает упреждающие сигналы</a:t>
            </a:r>
            <a:r>
              <a:rPr lang="en-US" sz="1300" dirty="0" smtClean="0">
                <a:latin typeface="Times New Roman" panose="02020603050405020304" pitchFamily="18" charset="0"/>
                <a:cs typeface="Times New Roman" panose="02020603050405020304" pitchFamily="18" charset="0"/>
              </a:rPr>
              <a:t>:</a:t>
            </a:r>
            <a:r>
              <a:rPr lang="ru-RU" sz="1300" dirty="0" smtClean="0">
                <a:latin typeface="Times New Roman" panose="02020603050405020304" pitchFamily="18" charset="0"/>
                <a:cs typeface="Times New Roman" panose="02020603050405020304" pitchFamily="18" charset="0"/>
              </a:rPr>
              <a:t> прижимает уши, приседает на задние лапы, рычит, скалит зубы.</a:t>
            </a:r>
          </a:p>
          <a:p>
            <a:pPr marL="0" indent="0" algn="just">
              <a:spcBef>
                <a:spcPts val="0"/>
              </a:spcBef>
              <a:spcAft>
                <a:spcPts val="0"/>
              </a:spcAft>
              <a:buNone/>
            </a:pP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   Почувствовав, что собака сейчас бросится на вас, прижмите подбородок к груди, защищая шею, подставьте под пасть собаки сумку, зонт, свернутую куртку, обувь.  </a:t>
            </a:r>
          </a:p>
          <a:p>
            <a:pPr marL="0" indent="0" algn="just">
              <a:spcBef>
                <a:spcPts val="0"/>
              </a:spcBef>
              <a:spcAft>
                <a:spcPts val="0"/>
              </a:spcAft>
              <a:buNone/>
            </a:pP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  Если собака вас все-таки укусила, обязательно обратитесь к врачу.</a:t>
            </a:r>
          </a:p>
        </p:txBody>
      </p:sp>
      <p:sp>
        <p:nvSpPr>
          <p:cNvPr id="9" name="Заголовок 1"/>
          <p:cNvSpPr txBox="1">
            <a:spLocks/>
          </p:cNvSpPr>
          <p:nvPr/>
        </p:nvSpPr>
        <p:spPr>
          <a:xfrm>
            <a:off x="4860032" y="44624"/>
            <a:ext cx="4104456" cy="85010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ОСТОРОЖНО, ЗЛАЯ СОБАКА!</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3687714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836712"/>
            <a:ext cx="3754760" cy="52649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300" b="1" dirty="0">
                <a:solidFill>
                  <a:schemeClr val="tx1">
                    <a:lumMod val="75000"/>
                    <a:lumOff val="25000"/>
                  </a:schemeClr>
                </a:solidFill>
                <a:latin typeface="Times New Roman" panose="02020603050405020304" pitchFamily="18" charset="0"/>
                <a:cs typeface="Times New Roman" panose="02020603050405020304" pitchFamily="18" charset="0"/>
              </a:rPr>
              <a:t>Никогда не купайтесь в незнакомом месте.</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Безопаснее всего купаться в зоне, огороженной буйками или поплавками.</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300" b="1" dirty="0">
                <a:solidFill>
                  <a:schemeClr val="tx1">
                    <a:lumMod val="75000"/>
                    <a:lumOff val="25000"/>
                  </a:schemeClr>
                </a:solidFill>
                <a:latin typeface="Times New Roman" panose="02020603050405020304" pitchFamily="18" charset="0"/>
                <a:cs typeface="Times New Roman" panose="02020603050405020304" pitchFamily="18" charset="0"/>
              </a:rPr>
              <a:t>В холодную воду заходите медленно</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иначе голова закружится и ли может свести ногу. Если свело ногу, погрузитесь на секунду в воду с головой и, распрямив сведенную ногой судорогой ногу, с силой </a:t>
            </a: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потяните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за большой палец ступню на себя. Как правило, судорога отступает.</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Не ныряйте и не прыгайте с обрыва в воду. Под водой могут оказаться затопленные бревна или железки, о которые можно пораниться.</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300" b="1" dirty="0">
                <a:solidFill>
                  <a:schemeClr val="tx1">
                    <a:lumMod val="75000"/>
                    <a:lumOff val="25000"/>
                  </a:schemeClr>
                </a:solidFill>
                <a:latin typeface="Times New Roman" panose="02020603050405020304" pitchFamily="18" charset="0"/>
                <a:cs typeface="Times New Roman" panose="02020603050405020304" pitchFamily="18" charset="0"/>
              </a:rPr>
              <a:t>Не купайтесь в реке, по которой плавают катера или суда. </a:t>
            </a: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Волна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от катера может накрыть вас с головой, а если вы подплывете слишком близки к </a:t>
            </a: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судну, может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затянуть под винты.</a:t>
            </a:r>
          </a:p>
          <a:p>
            <a:pPr marL="0" indent="0" algn="just">
              <a:spcBef>
                <a:spcPts val="300"/>
              </a:spcBef>
              <a:buFont typeface="Arial" panose="020B0604020202020204" pitchFamily="34" charset="0"/>
              <a:buNone/>
            </a:pPr>
            <a:r>
              <a:rPr lang="ru-RU" sz="1300" dirty="0" smtClean="0">
                <a:solidFill>
                  <a:schemeClr val="tx1">
                    <a:lumMod val="75000"/>
                    <a:lumOff val="25000"/>
                  </a:schemeClr>
                </a:solidFill>
                <a:latin typeface="Times New Roman" panose="02020603050405020304" pitchFamily="18" charset="0"/>
                <a:cs typeface="Times New Roman" panose="02020603050405020304" pitchFamily="18" charset="0"/>
              </a:rPr>
              <a:t>   Пользоваться </a:t>
            </a: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в воде надувным матрасом (кругом, автомобильной камерой) без присмотра взрослых запрещено! Матрас может неожиданно сдуться, или течение унесет вас далеко от берега.</a:t>
            </a: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Если вы плохо плаваете, держитесь ближе к берегу. Так, чтобы в любой момент можно было коснуться ногами дна. И не поддавайтесь на уговоры друзей, плавающих лучше вас, вы рискуете утонуть.</a:t>
            </a:r>
          </a:p>
          <a:p>
            <a:pPr marL="0" indent="0" algn="just">
              <a:spcBef>
                <a:spcPts val="300"/>
              </a:spcBef>
              <a:buFont typeface="Arial" panose="020B0604020202020204" pitchFamily="34" charset="0"/>
              <a:buNone/>
            </a:pPr>
            <a:endParaRPr lang="ru-RU" sz="13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
        <p:nvSpPr>
          <p:cNvPr id="7" name="Заголовок 1"/>
          <p:cNvSpPr txBox="1">
            <a:spLocks/>
          </p:cNvSpPr>
          <p:nvPr/>
        </p:nvSpPr>
        <p:spPr>
          <a:xfrm>
            <a:off x="395536" y="260649"/>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БЕЗОПАСНОСТЬ НА ВОДЕ</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836712"/>
            <a:ext cx="3816424" cy="5054551"/>
          </a:xfrm>
        </p:spPr>
        <p:txBody>
          <a:bodyPr>
            <a:noAutofit/>
          </a:bodyPr>
          <a:lstStyle/>
          <a:p>
            <a:pPr marL="0" indent="0" algn="just">
              <a:spcBef>
                <a:spcPts val="300"/>
              </a:spcBef>
              <a:buNone/>
            </a:pPr>
            <a:r>
              <a:rPr lang="ru-RU" sz="1200" b="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Отправляясь  в лес, </a:t>
            </a:r>
            <a:r>
              <a:rPr lang="ru-RU" sz="1200" b="1" dirty="0" smtClean="0">
                <a:latin typeface="Times New Roman" panose="02020603050405020304" pitchFamily="18" charset="0"/>
                <a:cs typeface="Times New Roman" panose="02020603050405020304" pitchFamily="18" charset="0"/>
              </a:rPr>
              <a:t>возьмите с собой водостойкие спички или зажигалку. </a:t>
            </a:r>
            <a:r>
              <a:rPr lang="ru-RU" sz="1200" dirty="0" smtClean="0">
                <a:latin typeface="Times New Roman" panose="02020603050405020304" pitchFamily="18" charset="0"/>
                <a:cs typeface="Times New Roman" panose="02020603050405020304" pitchFamily="18" charset="0"/>
              </a:rPr>
              <a:t>Разведя огонь, вы и согреетесь, и просушите одежду, и подадите сигнал. Если у вас в лесу нет карты и компаса, ориентируйтесь по солнцу, луне, звездам, особенностям местной природы.</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   Если вы заблудились в лесу, остановитесь, присядьте и подумайте, как вам выбраться к месту, с которого вы начали путь. Для этого </a:t>
            </a:r>
            <a:r>
              <a:rPr lang="ru-RU" sz="1200" b="1" dirty="0" smtClean="0">
                <a:latin typeface="Times New Roman" panose="02020603050405020304" pitchFamily="18" charset="0"/>
                <a:cs typeface="Times New Roman" panose="02020603050405020304" pitchFamily="18" charset="0"/>
              </a:rPr>
              <a:t>вспомните ориентир</a:t>
            </a:r>
            <a:r>
              <a:rPr lang="ru-RU" sz="1200" dirty="0" smtClean="0">
                <a:latin typeface="Times New Roman" panose="02020603050405020304" pitchFamily="18" charset="0"/>
                <a:cs typeface="Times New Roman" panose="02020603050405020304" pitchFamily="18" charset="0"/>
              </a:rPr>
              <a:t> на вашем пути (реку, озеро, железную дорогу) и постарайтесь вспомнить дорогу к нему. Отыскать дорогу к населенному пункту вам помогут звуки (лай собаки, шум автомобилей). Лесная и проселочная дороги, тропы ведут, как правило, к населенным пунктам.</a:t>
            </a:r>
          </a:p>
          <a:p>
            <a:pPr marL="0" indent="0" algn="just">
              <a:spcBef>
                <a:spcPts val="300"/>
              </a:spcBef>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Если нет знакомых ориентиров или найти их не предоставляется возможным – влезьте на высокое дерево, но помните, что влезть на дерево гораздо легче, чем слезть с него. Не следует выбираться из леса когда темнеет, лучше займитесь обустройством ночлега. Для этого подойдет яма, дерево, но только не одиноко стоящее. Если вы надеетесь на спасателей, то оставайтесь на месте. </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Без крайней необходимость </a:t>
            </a:r>
            <a:r>
              <a:rPr lang="ru-RU" sz="1200" b="1" dirty="0" smtClean="0">
                <a:latin typeface="Times New Roman" panose="02020603050405020304" pitchFamily="18" charset="0"/>
                <a:cs typeface="Times New Roman" panose="02020603050405020304" pitchFamily="18" charset="0"/>
              </a:rPr>
              <a:t>не идите через болото</a:t>
            </a:r>
            <a:r>
              <a:rPr lang="ru-RU" sz="1200" dirty="0" smtClean="0">
                <a:latin typeface="Times New Roman" panose="02020603050405020304" pitchFamily="18" charset="0"/>
                <a:cs typeface="Times New Roman" panose="02020603050405020304" pitchFamily="18" charset="0"/>
              </a:rPr>
              <a:t>. Если другого выхода нет, вооружитесь длинным шестом, проверяйте им прочность поверхности. </a:t>
            </a:r>
            <a:r>
              <a:rPr lang="ru-RU" sz="1200" b="1" dirty="0" smtClean="0">
                <a:latin typeface="Times New Roman" panose="02020603050405020304" pitchFamily="18" charset="0"/>
                <a:cs typeface="Times New Roman" panose="02020603050405020304" pitchFamily="18" charset="0"/>
              </a:rPr>
              <a:t>Не идите через густой кустарник.</a:t>
            </a:r>
          </a:p>
          <a:p>
            <a:pPr marL="0" indent="0" algn="just">
              <a:spcBef>
                <a:spcPts val="300"/>
              </a:spcBef>
              <a:buNone/>
            </a:pPr>
            <a:r>
              <a:rPr lang="ru-RU" sz="1300" b="1" dirty="0" smtClean="0">
                <a:latin typeface="Times New Roman" panose="02020603050405020304" pitchFamily="18" charset="0"/>
                <a:cs typeface="Times New Roman" panose="02020603050405020304" pitchFamily="18" charset="0"/>
              </a:rPr>
              <a:t> </a:t>
            </a:r>
            <a:endParaRPr lang="ru-RU" sz="1300" dirty="0" smtClean="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260649"/>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ЕСЛИ ВЫ ЗАБЛУДИЛИСЬ В ЛЕСУ</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2032415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764705"/>
            <a:ext cx="3754760" cy="53369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3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У сильного ветра может быть несколько названий</a:t>
            </a:r>
            <a:r>
              <a:rPr lang="en-US"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буря, ураган, смерч. Основными признаками их приближения являются</a:t>
            </a:r>
            <a:r>
              <a:rPr lang="en-US" sz="14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резкое усиление порывов ветра, ливневые дожди летом и обильное выпадение снега зимой. Если ураган или буря застали вас на улице, держитесь подальше от легких построек, рекламных щитов, мостов, линий электропередач, окон и балконов, с которых обычно падают цветочные горшки.</a:t>
            </a:r>
          </a:p>
          <a:p>
            <a:pPr marL="0" indent="0" algn="just">
              <a:spcBef>
                <a:spcPts val="300"/>
              </a:spcBef>
              <a:buFont typeface="Arial" panose="020B0604020202020204" pitchFamily="34" charset="0"/>
              <a:buNone/>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Не следует оставаться на улице. </a:t>
            </a: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Поскорее укройтесь  в ближайшем здании. Если нет такой возможности, защитите себя (особенно голову) подручными средствами – фанерой, доской, ящиком.</a:t>
            </a:r>
          </a:p>
          <a:p>
            <a:pPr marL="0" indent="0" algn="just">
              <a:spcBef>
                <a:spcPts val="300"/>
              </a:spcBef>
              <a:buFont typeface="Arial" panose="020B0604020202020204" pitchFamily="34" charset="0"/>
              <a:buNone/>
            </a:pPr>
            <a:r>
              <a:rPr lang="ru-RU" sz="1400" b="1" dirty="0" smtClean="0">
                <a:solidFill>
                  <a:schemeClr val="tx1">
                    <a:lumMod val="75000"/>
                    <a:lumOff val="25000"/>
                  </a:schemeClr>
                </a:solidFill>
                <a:latin typeface="Times New Roman" panose="02020603050405020304" pitchFamily="18" charset="0"/>
                <a:cs typeface="Times New Roman" panose="02020603050405020304" pitchFamily="18" charset="0"/>
              </a:rPr>
              <a:t>   В ветреную погоду следует отказаться от развлечений на аттракционах.</a:t>
            </a:r>
          </a:p>
          <a:p>
            <a:pPr marL="0" indent="0" algn="just">
              <a:spcBef>
                <a:spcPts val="300"/>
              </a:spcBef>
              <a:buFont typeface="Arial" panose="020B0604020202020204" pitchFamily="34" charset="0"/>
              <a:buNone/>
            </a:pPr>
            <a:r>
              <a:rPr lang="ru-RU" sz="1400" dirty="0" smtClean="0">
                <a:solidFill>
                  <a:schemeClr val="tx1">
                    <a:lumMod val="75000"/>
                    <a:lumOff val="25000"/>
                  </a:schemeClr>
                </a:solidFill>
                <a:latin typeface="Times New Roman" panose="02020603050405020304" pitchFamily="18" charset="0"/>
                <a:cs typeface="Times New Roman" panose="02020603050405020304" pitchFamily="18" charset="0"/>
              </a:rPr>
              <a:t>   Если поступил сигнал о приближении смерча (вихрь, похожий на огромный столб, способный всасывать в себя предметы и переносить их на большие расстояния) , необходимо спрятаться в надежном укрытии или под прочной мебелью. В поле можно спрятаться в яме или овраге.</a:t>
            </a:r>
            <a:endParaRPr lang="ru-RU"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279191" y="260649"/>
            <a:ext cx="4104456" cy="566049"/>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ЧТО ДЕЛАТЬ ПРИ СИЛЬНОМ ВЕТРЕ?</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826698"/>
            <a:ext cx="3816424" cy="5050575"/>
          </a:xfrm>
        </p:spPr>
        <p:txBody>
          <a:bodyPr>
            <a:noAutofit/>
          </a:bodyPr>
          <a:lstStyle/>
          <a:p>
            <a:pPr marL="0" indent="0" algn="just">
              <a:spcBef>
                <a:spcPts val="300"/>
              </a:spcBef>
              <a:buNone/>
            </a:pPr>
            <a:r>
              <a:rPr lang="ru-RU" sz="1200" b="1" dirty="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Приближение грозы всегда заметно</a:t>
            </a:r>
            <a:r>
              <a:rPr lang="en-US" sz="120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 солнце печет, воздух влажный, цвет неба начинает меняться, издалека разносится первый раскат грома. Это верный признак грозы.</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Никогда не прячьтесь под высокими деревьями</a:t>
            </a:r>
            <a:r>
              <a:rPr lang="ru-RU" sz="1200" dirty="0" smtClean="0">
                <a:latin typeface="Times New Roman" panose="02020603050405020304" pitchFamily="18" charset="0"/>
                <a:cs typeface="Times New Roman" panose="02020603050405020304" pitchFamily="18" charset="0"/>
              </a:rPr>
              <a:t>, особенно отдельно стоящими.</a:t>
            </a:r>
            <a:r>
              <a:rPr lang="ru-RU" sz="1200" b="1"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Более опасны тополь, ель, сосна. Реже молния ударяет в березу, клен, почти никогда не ударяет в кустарник.  Вне помещений избегайте возвышенностей, укрывайтесь в сухих углублениях. Прислоняться к отвесным скалам и прятаться под скальным навесом нельзя. Песчаная и каменистая почва безопаснее, чем глинистая.</a:t>
            </a:r>
          </a:p>
          <a:p>
            <a:pPr marL="0" indent="0" algn="just">
              <a:spcBef>
                <a:spcPts val="300"/>
              </a:spcBef>
              <a:buNone/>
            </a:pPr>
            <a:r>
              <a:rPr lang="ru-RU" sz="1200" b="1" dirty="0" smtClean="0">
                <a:latin typeface="Times New Roman" panose="02020603050405020304" pitchFamily="18" charset="0"/>
                <a:cs typeface="Times New Roman" panose="02020603050405020304" pitchFamily="18" charset="0"/>
              </a:rPr>
              <a:t>   От грозы не следует бежать. </a:t>
            </a:r>
            <a:r>
              <a:rPr lang="ru-RU" sz="1200" dirty="0" smtClean="0">
                <a:latin typeface="Times New Roman" panose="02020603050405020304" pitchFamily="18" charset="0"/>
                <a:cs typeface="Times New Roman" panose="02020603050405020304" pitchFamily="18" charset="0"/>
              </a:rPr>
              <a:t>Поражению способствует мокрое тело и сырая одежда. Крайне опасно купаться в грозу.</a:t>
            </a:r>
          </a:p>
          <a:p>
            <a:pPr marL="0" indent="0" algn="just">
              <a:spcBef>
                <a:spcPts val="300"/>
              </a:spcBef>
              <a:buNone/>
            </a:pPr>
            <a:r>
              <a:rPr lang="ru-RU" sz="1200" b="1" dirty="0" smtClean="0">
                <a:latin typeface="Times New Roman" panose="02020603050405020304" pitchFamily="18" charset="0"/>
                <a:cs typeface="Times New Roman" panose="02020603050405020304" pitchFamily="18" charset="0"/>
              </a:rPr>
              <a:t>   Опасно находиться около металлических конструкций</a:t>
            </a:r>
            <a:r>
              <a:rPr lang="ru-RU" sz="1200" dirty="0" smtClean="0">
                <a:latin typeface="Times New Roman" panose="02020603050405020304" pitchFamily="18" charset="0"/>
                <a:cs typeface="Times New Roman" panose="02020603050405020304" pitchFamily="18" charset="0"/>
              </a:rPr>
              <a:t>. Если вы в походе, топоры, лопаты и другие предметы из металла лучше отнести подальше от палатки. </a:t>
            </a:r>
          </a:p>
          <a:p>
            <a:pPr marL="0" indent="0" algn="just">
              <a:spcBef>
                <a:spcPts val="300"/>
              </a:spcBef>
              <a:buNone/>
            </a:pPr>
            <a:r>
              <a:rPr lang="ru-RU" sz="1200" dirty="0" smtClean="0">
                <a:latin typeface="Times New Roman" panose="02020603050405020304" pitchFamily="18" charset="0"/>
                <a:cs typeface="Times New Roman" panose="02020603050405020304" pitchFamily="18" charset="0"/>
              </a:rPr>
              <a:t>   Здания, имеющие центральное отопление и водопровод, практически защищены от удара молнией. Однако, необходимо выключить из сети электроприборы, не пользоваться телефоном, не прикасаться к водопроводным кранам, не стоять у открытого окна. </a:t>
            </a:r>
            <a:r>
              <a:rPr lang="ru-RU" sz="1200" dirty="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Не рекомендуется в грозу пользоваться мобильным телефоном!</a:t>
            </a:r>
          </a:p>
          <a:p>
            <a:pPr marL="0" indent="0" algn="just">
              <a:spcBef>
                <a:spcPts val="300"/>
              </a:spcBef>
              <a:buNone/>
            </a:pPr>
            <a:endParaRPr lang="ru-RU" sz="1300" dirty="0" smtClean="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260649"/>
            <a:ext cx="4104456" cy="566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КАК НЕ ПОСТРАДАТЬ ОТ МОЛНИИ</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3172530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80728"/>
            <a:ext cx="3754760" cy="51929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2100" dirty="0">
                <a:latin typeface="Times New Roman" panose="02020603050405020304" pitchFamily="18" charset="0"/>
                <a:cs typeface="Times New Roman" panose="02020603050405020304" pitchFamily="18" charset="0"/>
              </a:rPr>
              <a:t> </a:t>
            </a:r>
            <a:r>
              <a:rPr lang="ru-RU" sz="2100" dirty="0" smtClean="0">
                <a:latin typeface="Times New Roman" panose="02020603050405020304" pitchFamily="18" charset="0"/>
                <a:cs typeface="Times New Roman" panose="02020603050405020304" pitchFamily="18" charset="0"/>
              </a:rPr>
              <a:t>  Все мы знаем, что обязательной принадлежностью большинства кухонь в квартирах стали газовые плиты. Они облегчили и ускорили процесс приготовления пищи. Однако эти плиты имеют недостатки – при горении газа в воздух поступают продукты неполного его сгорания, в частности, угарный газ – газ без вкуса и запаха, не раздражающий глаза.</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Соблюдайте последовательность включения газовых приборов</a:t>
            </a:r>
            <a:r>
              <a:rPr lang="en-US" sz="2100" dirty="0" smtClean="0">
                <a:latin typeface="Times New Roman" panose="02020603050405020304" pitchFamily="18" charset="0"/>
                <a:cs typeface="Times New Roman" panose="02020603050405020304" pitchFamily="18" charset="0"/>
              </a:rPr>
              <a:t>: </a:t>
            </a:r>
            <a:r>
              <a:rPr lang="ru-RU" sz="2100" b="1" dirty="0" smtClean="0">
                <a:latin typeface="Times New Roman" panose="02020603050405020304" pitchFamily="18" charset="0"/>
                <a:cs typeface="Times New Roman" panose="02020603050405020304" pitchFamily="18" charset="0"/>
              </a:rPr>
              <a:t>сначала зажгите спичку, а затем откройте подачу газа.</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Если произошла утечка газа, необходимо сразу же открыть окна и двери.</a:t>
            </a:r>
          </a:p>
          <a:p>
            <a:pPr marL="0" indent="0" algn="just">
              <a:spcBef>
                <a:spcPts val="300"/>
              </a:spcBef>
              <a:buFont typeface="Arial" panose="020B0604020202020204" pitchFamily="34" charset="0"/>
              <a:buNone/>
            </a:pPr>
            <a:r>
              <a:rPr lang="ru-RU" sz="2100" b="1" dirty="0" smtClean="0">
                <a:latin typeface="Times New Roman" panose="02020603050405020304" pitchFamily="18" charset="0"/>
                <a:cs typeface="Times New Roman" panose="02020603050405020304" pitchFamily="18" charset="0"/>
              </a:rPr>
              <a:t>   При появлении запаха газа немедленно выключите газовую плиту</a:t>
            </a:r>
            <a:r>
              <a:rPr lang="ru-RU" sz="2100" dirty="0" smtClean="0">
                <a:latin typeface="Times New Roman" panose="02020603050405020304" pitchFamily="18" charset="0"/>
                <a:cs typeface="Times New Roman" panose="02020603050405020304" pitchFamily="18" charset="0"/>
              </a:rPr>
              <a:t>, перекройте кран подачи газа, проветривайте помещение и вызовите работников газовой службы по телефону «04» или пожарных и спасателей по телефону «01». </a:t>
            </a:r>
            <a:r>
              <a:rPr lang="ru-RU" sz="2100" dirty="0" smtClean="0">
                <a:solidFill>
                  <a:srgbClr val="FF0000"/>
                </a:solidFill>
                <a:latin typeface="Times New Roman" panose="02020603050405020304" pitchFamily="18" charset="0"/>
                <a:cs typeface="Times New Roman" panose="02020603050405020304" pitchFamily="18" charset="0"/>
              </a:rPr>
              <a:t>Единый телефон службы спасения – «112».</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Ни в коем случае нельзя зажигать спички, включать и выключать электрический свет, так как малейшая искра способна вызвать пожар.</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Если есть необходимость войте в помещение, где произошла утечка газа, следует закрыть рот и нос платком.</a:t>
            </a:r>
          </a:p>
          <a:p>
            <a:pPr marL="0" indent="0" algn="just">
              <a:spcBef>
                <a:spcPts val="300"/>
              </a:spcBef>
              <a:buFont typeface="Arial" panose="020B0604020202020204" pitchFamily="34" charset="0"/>
              <a:buNone/>
            </a:pPr>
            <a:r>
              <a:rPr lang="ru-RU" sz="2100" dirty="0" smtClean="0">
                <a:latin typeface="Times New Roman" panose="02020603050405020304" pitchFamily="18" charset="0"/>
                <a:cs typeface="Times New Roman" panose="02020603050405020304" pitchFamily="18" charset="0"/>
              </a:rPr>
              <a:t>   </a:t>
            </a:r>
            <a:r>
              <a:rPr lang="ru-RU" sz="2100" b="1" dirty="0" smtClean="0">
                <a:latin typeface="Times New Roman" panose="02020603050405020304" pitchFamily="18" charset="0"/>
                <a:cs typeface="Times New Roman" panose="02020603050405020304" pitchFamily="18" charset="0"/>
              </a:rPr>
              <a:t>Помните, что взрыв бытового газа в помещении может стать причиной обрушения здания или его части, возникновения пожара, </a:t>
            </a:r>
            <a:r>
              <a:rPr lang="ru-RU" sz="2100" b="1" dirty="0" err="1" smtClean="0">
                <a:latin typeface="Times New Roman" panose="02020603050405020304" pitchFamily="18" charset="0"/>
                <a:cs typeface="Times New Roman" panose="02020603050405020304" pitchFamily="18" charset="0"/>
              </a:rPr>
              <a:t>травмирования</a:t>
            </a:r>
            <a:r>
              <a:rPr lang="ru-RU" sz="2100" b="1" dirty="0" smtClean="0">
                <a:latin typeface="Times New Roman" panose="02020603050405020304" pitchFamily="18" charset="0"/>
                <a:cs typeface="Times New Roman" panose="02020603050405020304" pitchFamily="18" charset="0"/>
              </a:rPr>
              <a:t> и гибели людей. </a:t>
            </a:r>
            <a:endParaRPr lang="ru-RU" sz="1800" dirty="0" smtClean="0">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609600" y="270665"/>
            <a:ext cx="3774046" cy="7100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А У НАС В КВАРТИРЕ ГАЗ…</a:t>
            </a:r>
            <a:endParaRPr lang="ru-RU" sz="2000" dirty="0" smtClean="0">
              <a:solidFill>
                <a:srgbClr val="0070C0"/>
              </a:solidFill>
              <a:latin typeface="Arial" panose="020B0604020202020204" pitchFamily="34" charset="0"/>
              <a:cs typeface="Arial" panose="020B0604020202020204" pitchFamily="34" charset="0"/>
            </a:endParaRPr>
          </a:p>
        </p:txBody>
      </p:sp>
      <p:sp>
        <p:nvSpPr>
          <p:cNvPr id="8" name="Объект 2"/>
          <p:cNvSpPr>
            <a:spLocks noGrp="1"/>
          </p:cNvSpPr>
          <p:nvPr>
            <p:ph sz="quarter" idx="13"/>
          </p:nvPr>
        </p:nvSpPr>
        <p:spPr>
          <a:xfrm>
            <a:off x="5004048" y="836712"/>
            <a:ext cx="3754760" cy="5256584"/>
          </a:xfrm>
        </p:spPr>
        <p:txBody>
          <a:bodyPr>
            <a:noAutofit/>
          </a:bodyPr>
          <a:lstStyle/>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Пожар – самое распространенное бедствие. </a:t>
            </a:r>
            <a:r>
              <a:rPr lang="ru-RU" sz="1200" b="1" dirty="0" smtClean="0">
                <a:latin typeface="Times New Roman" panose="02020603050405020304" pitchFamily="18" charset="0"/>
                <a:cs typeface="Times New Roman" panose="02020603050405020304" pitchFamily="18" charset="0"/>
              </a:rPr>
              <a:t>Никогда не играйте с огнем</a:t>
            </a:r>
            <a:r>
              <a:rPr lang="ru-RU" sz="1200" dirty="0" smtClean="0">
                <a:latin typeface="Times New Roman" panose="02020603050405020304" pitchFamily="18" charset="0"/>
                <a:cs typeface="Times New Roman" panose="02020603050405020304" pitchFamily="18" charset="0"/>
              </a:rPr>
              <a:t> и никому не позволяйте шутить с ним!</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вы неосторожно обращаетесь дома с огнем, пользуетесь испорченными электроприборами или включаете в одну розетку и пылесос, и холодильник, и электрочайник – ждите пожара! Не нужно сушить белье над газовой плитой (печкой) и разогревать огнеопасные жидкости (лаки, краски). Не используйте в доме фейерверки, хлопушки, бенгальские огни. Они очень опасны, пользоваться ими можно на улице вдали от домов и деревьев и только под присмотром взрослых. Не оставляйте включенным телевизор, когда ложитесь спать.</a:t>
            </a:r>
          </a:p>
          <a:p>
            <a:pPr marL="0" indent="0" algn="just">
              <a:spcBef>
                <a:spcPts val="0"/>
              </a:spcBef>
              <a:spcAft>
                <a:spcPts val="0"/>
              </a:spcAft>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Если в вашей квартире что-то загорелось, не паникуйте. </a:t>
            </a:r>
            <a:r>
              <a:rPr lang="ru-RU" sz="1200" b="1" dirty="0" smtClean="0">
                <a:latin typeface="Times New Roman" panose="02020603050405020304" pitchFamily="18" charset="0"/>
                <a:cs typeface="Times New Roman" panose="02020603050405020304" pitchFamily="18" charset="0"/>
              </a:rPr>
              <a:t>Срочно покиньте квартиру, предупредите соседей и вызовите пожарных</a:t>
            </a:r>
            <a:r>
              <a:rPr lang="ru-RU" sz="1200" dirty="0" smtClean="0">
                <a:latin typeface="Times New Roman" panose="02020603050405020304" pitchFamily="18" charset="0"/>
                <a:cs typeface="Times New Roman" panose="02020603050405020304" pitchFamily="18" charset="0"/>
              </a:rPr>
              <a:t>.</a:t>
            </a:r>
          </a:p>
          <a:p>
            <a:pPr marL="0" indent="0" algn="just">
              <a:spcBef>
                <a:spcPts val="0"/>
              </a:spcBef>
              <a:spcAft>
                <a:spcPts val="0"/>
              </a:spcAft>
              <a:buNone/>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Необходимо перекрыть газ и помочь выйти из опасной зоны маленьким детям и стариками. Не пользуйтесь лифтом. Помните, что дым опаснее огня. От густого дыма невозможно защититься, а продуктами горения можно отравиться. </a:t>
            </a:r>
            <a:r>
              <a:rPr lang="ru-RU" sz="1200" b="1" dirty="0" smtClean="0">
                <a:latin typeface="Times New Roman" panose="02020603050405020304" pitchFamily="18" charset="0"/>
                <a:cs typeface="Times New Roman" panose="02020603050405020304" pitchFamily="18" charset="0"/>
              </a:rPr>
              <a:t>Нельзя открывать окна во время пожара</a:t>
            </a:r>
            <a:r>
              <a:rPr lang="en-US" sz="120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 приток кислорода только даст огню силы разгореться.</a:t>
            </a:r>
          </a:p>
          <a:p>
            <a:pPr marL="0" indent="0" algn="just">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Если покинуть горящее здание трудно, нужно вывесить в окне «знак беды» - белую простыню – и обдумать пути к спасению, чтобы не терять драгоценного времени.</a:t>
            </a:r>
            <a:endParaRPr lang="ru-RU" sz="1200" b="1"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4860032" y="116632"/>
            <a:ext cx="4104456" cy="9221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solidFill>
                  <a:srgbClr val="0070C0"/>
                </a:solidFill>
                <a:latin typeface="Arial" panose="020B0604020202020204" pitchFamily="34" charset="0"/>
                <a:cs typeface="Arial" panose="020B0604020202020204" pitchFamily="34" charset="0"/>
              </a:rPr>
              <a:t>ЕСЛИ В ДОМЕ ПОЖАР</a:t>
            </a:r>
            <a:endParaRPr lang="ru-RU" sz="2000" dirty="0" smtClean="0">
              <a:solidFill>
                <a:srgbClr val="0070C0"/>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0"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1" name="Объект 2"/>
          <p:cNvSpPr txBox="1">
            <a:spLocks/>
          </p:cNvSpPr>
          <p:nvPr/>
        </p:nvSpPr>
        <p:spPr>
          <a:xfrm>
            <a:off x="5585741" y="6093296"/>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2" name="Объект 2"/>
          <p:cNvSpPr txBox="1">
            <a:spLocks/>
          </p:cNvSpPr>
          <p:nvPr/>
        </p:nvSpPr>
        <p:spPr>
          <a:xfrm>
            <a:off x="7308304" y="6093296"/>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Tree>
    <p:extLst>
      <p:ext uri="{BB962C8B-B14F-4D97-AF65-F5344CB8AC3E}">
        <p14:creationId xmlns:p14="http://schemas.microsoft.com/office/powerpoint/2010/main" val="1231719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8138864"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pic>
        <p:nvPicPr>
          <p:cNvPr id="14" name="Рисунок 13"/>
          <p:cNvPicPr/>
          <p:nvPr/>
        </p:nvPicPr>
        <p:blipFill>
          <a:blip r:embed="rId2" cstate="print"/>
          <a:srcRect/>
          <a:stretch>
            <a:fillRect/>
          </a:stretch>
        </p:blipFill>
        <p:spPr bwMode="auto">
          <a:xfrm>
            <a:off x="323528" y="332656"/>
            <a:ext cx="8568951" cy="5760640"/>
          </a:xfrm>
          <a:prstGeom prst="rect">
            <a:avLst/>
          </a:prstGeom>
          <a:noFill/>
          <a:ln w="9525">
            <a:noFill/>
            <a:miter lim="800000"/>
            <a:headEnd/>
            <a:tailEnd/>
          </a:ln>
        </p:spPr>
      </p:pic>
    </p:spTree>
    <p:extLst>
      <p:ext uri="{BB962C8B-B14F-4D97-AF65-F5344CB8AC3E}">
        <p14:creationId xmlns:p14="http://schemas.microsoft.com/office/powerpoint/2010/main" val="1615835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txBox="1">
            <a:spLocks/>
          </p:cNvSpPr>
          <p:nvPr/>
        </p:nvSpPr>
        <p:spPr>
          <a:xfrm>
            <a:off x="609600" y="908720"/>
            <a:ext cx="8138864" cy="5264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977229"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1" name="Объект 2"/>
          <p:cNvSpPr txBox="1">
            <a:spLocks/>
          </p:cNvSpPr>
          <p:nvPr/>
        </p:nvSpPr>
        <p:spPr>
          <a:xfrm>
            <a:off x="2699792"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sp>
        <p:nvSpPr>
          <p:cNvPr id="12" name="Объект 2"/>
          <p:cNvSpPr txBox="1">
            <a:spLocks/>
          </p:cNvSpPr>
          <p:nvPr/>
        </p:nvSpPr>
        <p:spPr>
          <a:xfrm>
            <a:off x="5441725" y="6165304"/>
            <a:ext cx="1728192" cy="5760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Единый телефон</a:t>
            </a:r>
          </a:p>
          <a:p>
            <a:pPr marL="0" indent="0" algn="just">
              <a:lnSpc>
                <a:spcPct val="110000"/>
              </a:lnSpc>
              <a:spcBef>
                <a:spcPts val="300"/>
              </a:spcBef>
              <a:buFont typeface="Arial" panose="020B0604020202020204" pitchFamily="34" charset="0"/>
              <a:buNone/>
            </a:pPr>
            <a:r>
              <a:rPr lang="ru-RU" sz="1600" b="1" dirty="0" smtClean="0">
                <a:solidFill>
                  <a:srgbClr val="FF0000"/>
                </a:solidFill>
                <a:latin typeface="Times New Roman" panose="02020603050405020304" pitchFamily="18" charset="0"/>
                <a:cs typeface="Times New Roman" panose="02020603050405020304" pitchFamily="18" charset="0"/>
              </a:rPr>
              <a:t>службы спасения</a:t>
            </a:r>
          </a:p>
        </p:txBody>
      </p:sp>
      <p:sp>
        <p:nvSpPr>
          <p:cNvPr id="13" name="Объект 2"/>
          <p:cNvSpPr txBox="1">
            <a:spLocks/>
          </p:cNvSpPr>
          <p:nvPr/>
        </p:nvSpPr>
        <p:spPr>
          <a:xfrm>
            <a:off x="7164288" y="6165304"/>
            <a:ext cx="115212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ru-RU" sz="3600" b="1" dirty="0" smtClean="0">
                <a:solidFill>
                  <a:srgbClr val="FF0000"/>
                </a:solidFill>
                <a:latin typeface="Arial Black" panose="020B0A04020102020204" pitchFamily="34" charset="0"/>
                <a:cs typeface="Times New Roman" panose="02020603050405020304" pitchFamily="18" charset="0"/>
              </a:rPr>
              <a:t>112</a:t>
            </a:r>
          </a:p>
        </p:txBody>
      </p:sp>
      <p:pic>
        <p:nvPicPr>
          <p:cNvPr id="8" name="Рисунок 7"/>
          <p:cNvPicPr/>
          <p:nvPr/>
        </p:nvPicPr>
        <p:blipFill>
          <a:blip r:embed="rId2" cstate="print"/>
          <a:srcRect/>
          <a:stretch>
            <a:fillRect/>
          </a:stretch>
        </p:blipFill>
        <p:spPr bwMode="auto">
          <a:xfrm>
            <a:off x="539552" y="404664"/>
            <a:ext cx="8208911" cy="5472607"/>
          </a:xfrm>
          <a:prstGeom prst="rect">
            <a:avLst/>
          </a:prstGeom>
          <a:noFill/>
          <a:ln w="9525">
            <a:noFill/>
            <a:miter lim="800000"/>
            <a:headEnd/>
            <a:tailEnd/>
          </a:ln>
        </p:spPr>
      </p:pic>
    </p:spTree>
    <p:extLst>
      <p:ext uri="{BB962C8B-B14F-4D97-AF65-F5344CB8AC3E}">
        <p14:creationId xmlns:p14="http://schemas.microsoft.com/office/powerpoint/2010/main" val="2608385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TotalTime>
  <Words>2573</Words>
  <Application>Microsoft Office PowerPoint</Application>
  <PresentationFormat>Лист Letter (8,5x11")</PresentationFormat>
  <Paragraphs>171</Paragraphs>
  <Slides>12</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12</vt:i4>
      </vt:variant>
    </vt:vector>
  </HeadingPairs>
  <TitlesOfParts>
    <vt:vector size="15" baseType="lpstr">
      <vt:lpstr>Воздушный поток</vt:lpstr>
      <vt:lpstr>Тема Office</vt:lpstr>
      <vt:lpstr>1_Воздушный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Чубарова Наталья Борисовна</dc:creator>
  <cp:lastModifiedBy>Захаров Сергей Константинович</cp:lastModifiedBy>
  <cp:revision>60</cp:revision>
  <dcterms:created xsi:type="dcterms:W3CDTF">2017-06-05T11:39:42Z</dcterms:created>
  <dcterms:modified xsi:type="dcterms:W3CDTF">2017-08-14T08:50:24Z</dcterms:modified>
</cp:coreProperties>
</file>