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75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86447" autoAdjust="0"/>
  </p:normalViewPr>
  <p:slideViewPr>
    <p:cSldViewPr>
      <p:cViewPr>
        <p:scale>
          <a:sx n="121" d="100"/>
          <a:sy n="121" d="100"/>
        </p:scale>
        <p:origin x="-15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336" y="2492896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«Дополнительное образование»</a:t>
            </a:r>
            <a:endParaRPr lang="ru-RU" sz="36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b="1" dirty="0" smtClean="0">
              <a:solidFill>
                <a:schemeClr val="tx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b="1" dirty="0">
              <a:solidFill>
                <a:schemeClr val="tx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endParaRPr lang="ru-RU" sz="1600" dirty="0">
              <a:solidFill>
                <a:schemeClr val="tx1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26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" pitchFamily="18" charset="0"/>
              </a:rPr>
              <a:t>Нормативная база: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1.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ФЗ №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273 от 29.12.2012 «Об образовании в Российской Федерации»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2. Письмо Министерства образования и науки РФ от 12 мая 2011 г. №  03-296 «Об организации внеурочной деятельности при введении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ФГОС общего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образования»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3. Письмо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 России от 14.12.2015 N 09-3564 "О внеурочной деятельности и реализации дополнительных общеобразовательных программ" (вместе с "Методическими рекомендациями по организации внеурочной деятельности и реализации дополнительных общеобразовательных программ")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4. Правила персонифицированного финансирования ДОД (Приказ департамента образования ЯО от 27.12.2019 №47-нп)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5. Приказ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Минпросвещения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 России ОТ 09.11.2018  N 196  "Об утверждении Порядка организации и осуществления образовательной деятельности по дополнительным общеобразовательным программам"</a:t>
            </a: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6. Письмо Департамента образовательной политики в сфере воспитания детей и молодежи Министерства образования и науки РФ от 18 августа 2017 г. № 09-1672  «Методические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 </a:t>
            </a:r>
          </a:p>
        </p:txBody>
      </p:sp>
    </p:spTree>
    <p:extLst>
      <p:ext uri="{BB962C8B-B14F-4D97-AF65-F5344CB8AC3E}">
        <p14:creationId xmlns:p14="http://schemas.microsoft.com/office/powerpoint/2010/main" val="3248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Определение понятий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43841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entury" pitchFamily="18" charset="0"/>
              </a:rPr>
              <a:t>Дополнительное образование - это вид образования,</a:t>
            </a:r>
          </a:p>
          <a:p>
            <a:r>
              <a:rPr lang="ru-RU" sz="2400" dirty="0">
                <a:latin typeface="Century" pitchFamily="18" charset="0"/>
              </a:rPr>
              <a:t>цель которого – формирование и развитие творческих способностей детей и взрослых,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здоровья, а также организация свободного времени.// ФЗ № 273 от 29.12.2012 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4253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582341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entury" pitchFamily="18" charset="0"/>
              </a:rPr>
              <a:t>Дополнительное образование</a:t>
            </a:r>
          </a:p>
          <a:p>
            <a:pPr algn="just"/>
            <a:r>
              <a:rPr lang="ru-RU" sz="2400" dirty="0">
                <a:latin typeface="Century" pitchFamily="18" charset="0"/>
              </a:rPr>
              <a:t>осуществляется посредством реализации дополнительных общеобразовательных программ, которые разрабатываются и утверждаются организацией самостоятельно.</a:t>
            </a:r>
          </a:p>
          <a:p>
            <a:pPr algn="just"/>
            <a:endParaRPr lang="ru-RU" sz="2400" dirty="0">
              <a:latin typeface="Century" pitchFamily="18" charset="0"/>
            </a:endParaRPr>
          </a:p>
          <a:p>
            <a:pPr algn="just"/>
            <a:r>
              <a:rPr lang="ru-RU" sz="2400" dirty="0">
                <a:latin typeface="Century" pitchFamily="18" charset="0"/>
              </a:rPr>
              <a:t>Дополнительные общеобразовательные программы подразделяются на общеразвивающие и предпрофессиональные программы // </a:t>
            </a:r>
          </a:p>
          <a:p>
            <a:pPr algn="just"/>
            <a:r>
              <a:rPr lang="ru-RU" sz="2400" dirty="0">
                <a:latin typeface="Century" pitchFamily="18" charset="0"/>
              </a:rPr>
              <a:t>п. 2 ст. 75 Закона об образовании в РФ</a:t>
            </a:r>
          </a:p>
        </p:txBody>
      </p:sp>
    </p:spTree>
    <p:extLst>
      <p:ext uri="{BB962C8B-B14F-4D97-AF65-F5344CB8AC3E}">
        <p14:creationId xmlns:p14="http://schemas.microsoft.com/office/powerpoint/2010/main" val="38541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768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Целевая аудитория</a:t>
            </a:r>
            <a:endParaRPr lang="ru-RU" sz="2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entury" pitchFamily="18" charset="0"/>
              </a:rPr>
              <a:t>Дополнительное образование</a:t>
            </a:r>
          </a:p>
          <a:p>
            <a:r>
              <a:rPr lang="ru-RU" sz="2400" dirty="0">
                <a:latin typeface="Century" pitchFamily="18" charset="0"/>
              </a:rPr>
              <a:t>Организационная «единица» - творческий коллектив, состоящий из детей и подростков разных классов и возрастов.</a:t>
            </a:r>
          </a:p>
          <a:p>
            <a:endParaRPr lang="ru-RU" sz="2400" dirty="0">
              <a:latin typeface="Century" pitchFamily="18" charset="0"/>
            </a:endParaRPr>
          </a:p>
          <a:p>
            <a:r>
              <a:rPr lang="ru-RU" sz="2400" dirty="0">
                <a:latin typeface="Century" pitchFamily="18" charset="0"/>
              </a:rPr>
              <a:t>ДОП предназначены для детей и взрослых (п. 2 ст. 75 Закона об образовании в РФ), учитывают возрастные и индивидуальные особенности детей (п. 1 ст. 75 Закона об образовании в РФ).</a:t>
            </a:r>
          </a:p>
          <a:p>
            <a:endParaRPr lang="ru-RU" sz="2400" dirty="0">
              <a:latin typeface="Century" pitchFamily="18" charset="0"/>
            </a:endParaRPr>
          </a:p>
          <a:p>
            <a:r>
              <a:rPr lang="ru-RU" sz="2400" dirty="0">
                <a:latin typeface="Century" pitchFamily="18" charset="0"/>
              </a:rPr>
              <a:t>К освоению программ допускаются любые лица без предъявления требований к уровню образования. (п. 3 ст. 75 Закона об образовании в РФ).</a:t>
            </a:r>
          </a:p>
        </p:txBody>
      </p:sp>
    </p:spTree>
    <p:extLst>
      <p:ext uri="{BB962C8B-B14F-4D97-AF65-F5344CB8AC3E}">
        <p14:creationId xmlns:p14="http://schemas.microsoft.com/office/powerpoint/2010/main" val="32547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48680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entury" pitchFamily="18" charset="0"/>
              </a:rPr>
              <a:t>«Расписание занятий в учреждениях дополнительного образования детей составляется с учетом того, что они являются дополнительной нагрузкой к обязательной учебной работе детей и подростков в общеобразовательных учреждениях</a:t>
            </a:r>
            <a:r>
              <a:rPr lang="ru-RU" sz="2400" dirty="0" smtClean="0">
                <a:latin typeface="Century" pitchFamily="18" charset="0"/>
              </a:rPr>
              <a:t>»</a:t>
            </a:r>
          </a:p>
          <a:p>
            <a:pPr algn="just"/>
            <a:endParaRPr lang="ru-RU" sz="2400" dirty="0">
              <a:latin typeface="Century" pitchFamily="18" charset="0"/>
            </a:endParaRPr>
          </a:p>
          <a:p>
            <a:pPr>
              <a:defRPr/>
            </a:pPr>
            <a:r>
              <a:rPr lang="ru-RU" sz="2400" b="1" dirty="0">
                <a:latin typeface="Century" pitchFamily="18" charset="0"/>
              </a:rPr>
              <a:t>Кто </a:t>
            </a:r>
            <a:r>
              <a:rPr lang="ru-RU" sz="2400" b="1" dirty="0" smtClean="0">
                <a:latin typeface="Century" pitchFamily="18" charset="0"/>
              </a:rPr>
              <a:t>осуществляет 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Century" pitchFamily="18" charset="0"/>
              </a:rPr>
              <a:t>Дополнительное образование</a:t>
            </a:r>
          </a:p>
          <a:p>
            <a:pPr>
              <a:defRPr/>
            </a:pPr>
            <a:endParaRPr lang="ru-RU" sz="2400" dirty="0">
              <a:solidFill>
                <a:schemeClr val="tx1">
                  <a:lumMod val="75000"/>
                </a:schemeClr>
              </a:solidFill>
              <a:latin typeface="Century" pitchFamily="18" charset="0"/>
            </a:endParaRPr>
          </a:p>
          <a:p>
            <a:r>
              <a:rPr lang="ru-RU" sz="2400" dirty="0" smtClean="0">
                <a:latin typeface="Century" pitchFamily="18" charset="0"/>
              </a:rPr>
              <a:t>Педагог </a:t>
            </a:r>
            <a:r>
              <a:rPr lang="ru-RU" sz="2400" dirty="0">
                <a:latin typeface="Century" pitchFamily="18" charset="0"/>
              </a:rPr>
              <a:t>дополнительного образования. Возможно без педагогического образования, имея базовую непедагогическую профессию (инженер, эколог, музыкант и т.п.) и получившие в дальнейшем квалификацию, позволяющую работать с детьми</a:t>
            </a:r>
          </a:p>
          <a:p>
            <a:pPr algn="just"/>
            <a:endParaRPr lang="ru-RU" sz="24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entury" pitchFamily="18" charset="0"/>
              </a:rPr>
              <a:t>Общим результатом дополнительного образования детей является обеспечение их адаптации к жизни в обществе, профессиональная ориентация, а также выявление и поддержка детей, проявивших выдающиеся способности (ст. 75 Закона об образовании в РФ).</a:t>
            </a:r>
          </a:p>
          <a:p>
            <a:endParaRPr lang="ru-RU" sz="2000" dirty="0">
              <a:latin typeface="Century" pitchFamily="18" charset="0"/>
            </a:endParaRPr>
          </a:p>
          <a:p>
            <a:r>
              <a:rPr lang="ru-RU" sz="2000" dirty="0">
                <a:latin typeface="Century" pitchFamily="18" charset="0"/>
              </a:rPr>
              <a:t>«Реализация образовательной программы не нацелена на достижение предметных результатов освоения основной образовательной программы начального(основного, среднего общего) образования, предусмотренных соответствующими ФГОС» (Правила персонифицированного финансирования ДОД (Приказ департамента образования ЯО от 27.12.2019 №47-нп</a:t>
            </a:r>
          </a:p>
        </p:txBody>
      </p:sp>
    </p:spTree>
    <p:extLst>
      <p:ext uri="{BB962C8B-B14F-4D97-AF65-F5344CB8AC3E}">
        <p14:creationId xmlns:p14="http://schemas.microsoft.com/office/powerpoint/2010/main" val="376066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112" y="401280"/>
            <a:ext cx="6912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Направленности</a:t>
            </a:r>
            <a:endParaRPr lang="ru-RU" sz="2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16832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Туристско-краеведческое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Социально-гуманитарное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Художественное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Техническое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Естественнонаучное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Century" pitchFamily="18" charset="0"/>
              </a:rPr>
              <a:t>- Физкультурно-спортивное</a:t>
            </a:r>
            <a:endParaRPr lang="ru-RU" sz="2800" dirty="0">
              <a:solidFill>
                <a:prstClr val="black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</TotalTime>
  <Words>461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</dc:creator>
  <cp:lastModifiedBy>User</cp:lastModifiedBy>
  <cp:revision>14</cp:revision>
  <dcterms:created xsi:type="dcterms:W3CDTF">2021-04-22T07:11:35Z</dcterms:created>
  <dcterms:modified xsi:type="dcterms:W3CDTF">2022-02-18T08:04:31Z</dcterms:modified>
</cp:coreProperties>
</file>